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2"/>
  </p:notesMasterIdLst>
  <p:sldIdLst>
    <p:sldId id="256" r:id="rId2"/>
    <p:sldId id="259" r:id="rId3"/>
    <p:sldId id="260" r:id="rId4"/>
    <p:sldId id="261" r:id="rId5"/>
    <p:sldId id="262" r:id="rId6"/>
    <p:sldId id="263" r:id="rId7"/>
    <p:sldId id="264" r:id="rId8"/>
    <p:sldId id="265" r:id="rId9"/>
    <p:sldId id="266"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A6C828"/>
    <a:srgbClr val="DE1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8795" autoAdjust="0"/>
  </p:normalViewPr>
  <p:slideViewPr>
    <p:cSldViewPr snapToGrid="0">
      <p:cViewPr varScale="1">
        <p:scale>
          <a:sx n="62" d="100"/>
          <a:sy n="62" d="100"/>
        </p:scale>
        <p:origin x="4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509D6-EB29-4809-AA26-3295497FD566}" type="datetimeFigureOut">
              <a:rPr lang="hr-HR" smtClean="0"/>
              <a:t>8.8.2016.</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4254DC-AF6C-4BE3-A95B-A719E5AB3FEC}" type="slidenum">
              <a:rPr lang="hr-HR" smtClean="0"/>
              <a:t>‹#›</a:t>
            </a:fld>
            <a:endParaRPr lang="hr-HR"/>
          </a:p>
        </p:txBody>
      </p:sp>
    </p:spTree>
    <p:extLst>
      <p:ext uri="{BB962C8B-B14F-4D97-AF65-F5344CB8AC3E}">
        <p14:creationId xmlns:p14="http://schemas.microsoft.com/office/powerpoint/2010/main" val="2639481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Kako bi </a:t>
            </a:r>
            <a:r>
              <a:rPr lang="hr-HR" sz="1200" b="1" kern="1200" smtClean="0">
                <a:solidFill>
                  <a:schemeClr val="tx1"/>
                </a:solidFill>
                <a:effectLst/>
                <a:latin typeface="+mn-lt"/>
                <a:ea typeface="+mn-ea"/>
                <a:cs typeface="+mn-cs"/>
              </a:rPr>
              <a:t>programeri</a:t>
            </a:r>
            <a:r>
              <a:rPr lang="hr-HR" sz="1200" kern="1200" smtClean="0">
                <a:solidFill>
                  <a:schemeClr val="tx1"/>
                </a:solidFill>
                <a:effectLst/>
                <a:latin typeface="+mn-lt"/>
                <a:ea typeface="+mn-ea"/>
                <a:cs typeface="+mn-cs"/>
              </a:rPr>
              <a:t> uspjeli </a:t>
            </a:r>
            <a:r>
              <a:rPr lang="hr-HR" sz="1200" b="1" kern="1200" smtClean="0">
                <a:solidFill>
                  <a:schemeClr val="tx1"/>
                </a:solidFill>
                <a:effectLst/>
                <a:latin typeface="+mn-lt"/>
                <a:ea typeface="+mn-ea"/>
                <a:cs typeface="+mn-cs"/>
              </a:rPr>
              <a:t>držati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korak</a:t>
            </a:r>
            <a:r>
              <a:rPr lang="hr-HR" sz="1200" kern="1200" smtClean="0">
                <a:solidFill>
                  <a:schemeClr val="tx1"/>
                </a:solidFill>
                <a:effectLst/>
                <a:latin typeface="+mn-lt"/>
                <a:ea typeface="+mn-ea"/>
                <a:cs typeface="+mn-cs"/>
              </a:rPr>
              <a:t> sa </a:t>
            </a:r>
            <a:r>
              <a:rPr lang="hr-HR" sz="1200" b="1" kern="1200" smtClean="0">
                <a:solidFill>
                  <a:schemeClr val="tx1"/>
                </a:solidFill>
                <a:effectLst/>
                <a:latin typeface="+mn-lt"/>
                <a:ea typeface="+mn-ea"/>
                <a:cs typeface="+mn-cs"/>
              </a:rPr>
              <a:t>zahtjevnim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potrebama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tržišta</a:t>
            </a:r>
            <a:r>
              <a:rPr lang="hr-HR" sz="1200" kern="1200" smtClean="0">
                <a:solidFill>
                  <a:schemeClr val="tx1"/>
                </a:solidFill>
                <a:effectLst/>
                <a:latin typeface="+mn-lt"/>
                <a:ea typeface="+mn-ea"/>
                <a:cs typeface="+mn-cs"/>
              </a:rPr>
              <a:t> koje se u današnje vrijeme mijenja iz dana u dan, bilo je potrebno </a:t>
            </a:r>
            <a:r>
              <a:rPr lang="hr-HR" sz="1200" b="1" kern="1200" smtClean="0">
                <a:solidFill>
                  <a:schemeClr val="tx1"/>
                </a:solidFill>
                <a:effectLst/>
                <a:latin typeface="+mn-lt"/>
                <a:ea typeface="+mn-ea"/>
                <a:cs typeface="+mn-cs"/>
              </a:rPr>
              <a:t>zamijeniti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neke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starije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tradicionalne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pristupe</a:t>
            </a:r>
            <a:r>
              <a:rPr lang="hr-HR" sz="1200" kern="1200" smtClean="0">
                <a:solidFill>
                  <a:schemeClr val="tx1"/>
                </a:solidFill>
                <a:effectLst/>
                <a:latin typeface="+mn-lt"/>
                <a:ea typeface="+mn-ea"/>
                <a:cs typeface="+mn-cs"/>
              </a:rPr>
              <a:t> programiranju. </a:t>
            </a:r>
            <a:r>
              <a:rPr lang="hr-HR" sz="1200" b="1" kern="1200" smtClean="0">
                <a:solidFill>
                  <a:schemeClr val="tx1"/>
                </a:solidFill>
                <a:effectLst/>
                <a:latin typeface="+mn-lt"/>
                <a:ea typeface="+mn-ea"/>
                <a:cs typeface="+mn-cs"/>
              </a:rPr>
              <a:t>Osnovni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cilj</a:t>
            </a:r>
            <a:r>
              <a:rPr lang="hr-HR" sz="1200" kern="1200" smtClean="0">
                <a:solidFill>
                  <a:schemeClr val="tx1"/>
                </a:solidFill>
                <a:effectLst/>
                <a:latin typeface="+mn-lt"/>
                <a:ea typeface="+mn-ea"/>
                <a:cs typeface="+mn-cs"/>
              </a:rPr>
              <a:t> svakog programera je učiniti </a:t>
            </a:r>
            <a:r>
              <a:rPr lang="hr-HR" sz="1200" b="1" kern="1200" smtClean="0">
                <a:solidFill>
                  <a:schemeClr val="tx1"/>
                </a:solidFill>
                <a:effectLst/>
                <a:latin typeface="+mn-lt"/>
                <a:ea typeface="+mn-ea"/>
                <a:cs typeface="+mn-cs"/>
              </a:rPr>
              <a:t>mnogo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što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kraćem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vremenu</a:t>
            </a:r>
            <a:r>
              <a:rPr lang="hr-HR" sz="1200" kern="1200" smtClean="0">
                <a:solidFill>
                  <a:schemeClr val="tx1"/>
                </a:solidFill>
                <a:effectLst/>
                <a:latin typeface="+mn-lt"/>
                <a:ea typeface="+mn-ea"/>
                <a:cs typeface="+mn-cs"/>
              </a:rPr>
              <a:t> na najjednostavniji mogući način. </a:t>
            </a:r>
            <a:r>
              <a:rPr lang="hr-HR" sz="1200" b="1" kern="1200" smtClean="0">
                <a:solidFill>
                  <a:schemeClr val="tx1"/>
                </a:solidFill>
                <a:effectLst/>
                <a:latin typeface="+mn-lt"/>
                <a:ea typeface="+mn-ea"/>
                <a:cs typeface="+mn-cs"/>
              </a:rPr>
              <a:t>Objektno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orijentirano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programiranje</a:t>
            </a:r>
            <a:r>
              <a:rPr lang="hr-HR" sz="1200" kern="1200" smtClean="0">
                <a:solidFill>
                  <a:schemeClr val="tx1"/>
                </a:solidFill>
                <a:effectLst/>
                <a:latin typeface="+mn-lt"/>
                <a:ea typeface="+mn-ea"/>
                <a:cs typeface="+mn-cs"/>
              </a:rPr>
              <a:t> (OOP) je </a:t>
            </a:r>
            <a:r>
              <a:rPr lang="hr-HR" sz="1200" b="1" kern="1200" smtClean="0">
                <a:solidFill>
                  <a:schemeClr val="tx1"/>
                </a:solidFill>
                <a:effectLst/>
                <a:latin typeface="+mn-lt"/>
                <a:ea typeface="+mn-ea"/>
                <a:cs typeface="+mn-cs"/>
              </a:rPr>
              <a:t>jedan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od</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programerskog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pristupa</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uvelike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pridonosi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ostvarenju</a:t>
            </a:r>
            <a:r>
              <a:rPr lang="hr-HR" sz="1200" kern="1200" smtClean="0">
                <a:solidFill>
                  <a:schemeClr val="tx1"/>
                </a:solidFill>
                <a:effectLst/>
                <a:latin typeface="+mn-lt"/>
                <a:ea typeface="+mn-ea"/>
                <a:cs typeface="+mn-cs"/>
              </a:rPr>
              <a:t> navedenog </a:t>
            </a:r>
            <a:r>
              <a:rPr lang="hr-HR" sz="1200" b="1" kern="1200" smtClean="0">
                <a:solidFill>
                  <a:schemeClr val="tx1"/>
                </a:solidFill>
                <a:effectLst/>
                <a:latin typeface="+mn-lt"/>
                <a:ea typeface="+mn-ea"/>
                <a:cs typeface="+mn-cs"/>
              </a:rPr>
              <a:t>cilja</a:t>
            </a:r>
            <a:r>
              <a:rPr lang="hr-HR" sz="1200" kern="1200" smtClean="0">
                <a:solidFill>
                  <a:schemeClr val="tx1"/>
                </a:solidFill>
                <a:effectLst/>
                <a:latin typeface="+mn-lt"/>
                <a:ea typeface="+mn-ea"/>
                <a:cs typeface="+mn-cs"/>
              </a:rPr>
              <a:t> jer je njegova svrha </a:t>
            </a:r>
            <a:r>
              <a:rPr lang="hr-HR" sz="1200" b="1" kern="1200" smtClean="0">
                <a:solidFill>
                  <a:schemeClr val="tx1"/>
                </a:solidFill>
                <a:effectLst/>
                <a:latin typeface="+mn-lt"/>
                <a:ea typeface="+mn-ea"/>
                <a:cs typeface="+mn-cs"/>
              </a:rPr>
              <a:t>omogućiti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korištenje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već</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napisanog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koda</a:t>
            </a:r>
            <a:r>
              <a:rPr lang="hr-HR" sz="1200" kern="1200" smtClean="0">
                <a:solidFill>
                  <a:schemeClr val="tx1"/>
                </a:solidFill>
                <a:effectLst/>
                <a:latin typeface="+mn-lt"/>
                <a:ea typeface="+mn-ea"/>
                <a:cs typeface="+mn-cs"/>
              </a:rPr>
              <a:t> u svojim programima.</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 Kako većina današnjih aplikacija ima izbornike, forme i slično, odnosno koriste jednake elemente, bilo bi uistinu nepraktično svaki puta ispočetka pisati cijeli kod za rad s takvim elementima. Rješenje je omogućiti korištenje koda za takve elemente koji je već netko definirao i kasnije mijenjati veličine, akcije i ostalo po potrebi.</a:t>
            </a:r>
          </a:p>
          <a:p>
            <a:endParaRPr lang="hr-HR" smtClean="0"/>
          </a:p>
          <a:p>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1</a:t>
            </a:fld>
            <a:endParaRPr lang="hr-HR"/>
          </a:p>
        </p:txBody>
      </p:sp>
    </p:spTree>
    <p:extLst>
      <p:ext uri="{BB962C8B-B14F-4D97-AF65-F5344CB8AC3E}">
        <p14:creationId xmlns:p14="http://schemas.microsoft.com/office/powerpoint/2010/main" val="205270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1" kern="1200" smtClean="0">
                <a:solidFill>
                  <a:schemeClr val="tx1"/>
                </a:solidFill>
                <a:effectLst/>
                <a:latin typeface="+mn-lt"/>
                <a:ea typeface="+mn-ea"/>
                <a:cs typeface="+mn-cs"/>
              </a:rPr>
              <a:t>Objektno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orijentirano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programiranje</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pristup</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omogućuje</a:t>
            </a:r>
            <a:r>
              <a:rPr lang="hr-HR" sz="1200" kern="1200" smtClean="0">
                <a:solidFill>
                  <a:schemeClr val="tx1"/>
                </a:solidFill>
                <a:effectLst/>
                <a:latin typeface="+mn-lt"/>
                <a:ea typeface="+mn-ea"/>
                <a:cs typeface="+mn-cs"/>
              </a:rPr>
              <a:t> da nakon što </a:t>
            </a:r>
            <a:r>
              <a:rPr lang="hr-HR" sz="1200" b="1" kern="1200" smtClean="0">
                <a:solidFill>
                  <a:schemeClr val="tx1"/>
                </a:solidFill>
                <a:effectLst/>
                <a:latin typeface="+mn-lt"/>
                <a:ea typeface="+mn-ea"/>
                <a:cs typeface="+mn-cs"/>
              </a:rPr>
              <a:t>napišemo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funkciju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više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nikada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nemoramo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funkciju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pisati</a:t>
            </a:r>
            <a:r>
              <a:rPr lang="hr-HR" sz="1200" kern="1200" smtClean="0">
                <a:solidFill>
                  <a:schemeClr val="tx1"/>
                </a:solidFill>
                <a:effectLst/>
                <a:latin typeface="+mn-lt"/>
                <a:ea typeface="+mn-ea"/>
                <a:cs typeface="+mn-cs"/>
              </a:rPr>
              <a:t>. Ne samo da ju ne moramo pisati, već ju </a:t>
            </a:r>
            <a:r>
              <a:rPr lang="hr-HR" sz="1200" b="1" kern="1200" smtClean="0">
                <a:solidFill>
                  <a:schemeClr val="tx1"/>
                </a:solidFill>
                <a:effectLst/>
                <a:latin typeface="+mn-lt"/>
                <a:ea typeface="+mn-ea"/>
                <a:cs typeface="+mn-cs"/>
              </a:rPr>
              <a:t>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moramo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kopirati</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nove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programe</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aplikacije</a:t>
            </a:r>
            <a:r>
              <a:rPr lang="hr-HR" sz="1200" kern="1200" smtClean="0">
                <a:solidFill>
                  <a:schemeClr val="tx1"/>
                </a:solidFill>
                <a:effectLst/>
                <a:latin typeface="+mn-lt"/>
                <a:ea typeface="+mn-ea"/>
                <a:cs typeface="+mn-cs"/>
              </a:rPr>
              <a:t>, već ju samo možemo „</a:t>
            </a:r>
            <a:r>
              <a:rPr lang="hr-HR" sz="1200" b="1" kern="1200" smtClean="0">
                <a:solidFill>
                  <a:schemeClr val="tx1"/>
                </a:solidFill>
                <a:effectLst/>
                <a:latin typeface="+mn-lt"/>
                <a:ea typeface="+mn-ea"/>
                <a:cs typeface="+mn-cs"/>
              </a:rPr>
              <a:t>zapakirati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pozvati</a:t>
            </a:r>
            <a:r>
              <a:rPr lang="hr-HR" sz="1200" kern="1200" smtClean="0">
                <a:solidFill>
                  <a:schemeClr val="tx1"/>
                </a:solidFill>
                <a:effectLst/>
                <a:latin typeface="+mn-lt"/>
                <a:ea typeface="+mn-ea"/>
                <a:cs typeface="+mn-cs"/>
              </a:rPr>
              <a:t> u svojim programima. </a:t>
            </a:r>
            <a:r>
              <a:rPr lang="hr-HR" sz="1200" b="1" kern="1200" smtClean="0">
                <a:solidFill>
                  <a:schemeClr val="tx1"/>
                </a:solidFill>
                <a:effectLst/>
                <a:latin typeface="+mn-lt"/>
                <a:ea typeface="+mn-ea"/>
                <a:cs typeface="+mn-cs"/>
              </a:rPr>
              <a:t>Još</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jedna</a:t>
            </a:r>
            <a:r>
              <a:rPr lang="hr-HR" sz="1200" kern="1200" smtClean="0">
                <a:solidFill>
                  <a:schemeClr val="tx1"/>
                </a:solidFill>
                <a:effectLst/>
                <a:latin typeface="+mn-lt"/>
                <a:ea typeface="+mn-ea"/>
                <a:cs typeface="+mn-cs"/>
              </a:rPr>
              <a:t> od </a:t>
            </a:r>
            <a:r>
              <a:rPr lang="hr-HR" sz="1200" b="1" kern="1200" smtClean="0">
                <a:solidFill>
                  <a:schemeClr val="tx1"/>
                </a:solidFill>
                <a:effectLst/>
                <a:latin typeface="+mn-lt"/>
                <a:ea typeface="+mn-ea"/>
                <a:cs typeface="+mn-cs"/>
              </a:rPr>
              <a:t>značajnijih</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prednosti</a:t>
            </a:r>
            <a:r>
              <a:rPr lang="hr-HR" sz="1200" kern="1200" smtClean="0">
                <a:solidFill>
                  <a:schemeClr val="tx1"/>
                </a:solidFill>
                <a:effectLst/>
                <a:latin typeface="+mn-lt"/>
                <a:ea typeface="+mn-ea"/>
                <a:cs typeface="+mn-cs"/>
              </a:rPr>
              <a:t> je i </a:t>
            </a:r>
            <a:r>
              <a:rPr lang="hr-HR" sz="1200" b="1" kern="1200" smtClean="0">
                <a:solidFill>
                  <a:schemeClr val="tx1"/>
                </a:solidFill>
                <a:effectLst/>
                <a:latin typeface="+mn-lt"/>
                <a:ea typeface="+mn-ea"/>
                <a:cs typeface="+mn-cs"/>
              </a:rPr>
              <a:t>jednostavno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ispravljanje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pogriješaka</a:t>
            </a:r>
            <a:r>
              <a:rPr lang="hr-HR" sz="1200" kern="1200" smtClean="0">
                <a:solidFill>
                  <a:schemeClr val="tx1"/>
                </a:solidFill>
                <a:effectLst/>
                <a:latin typeface="+mn-lt"/>
                <a:ea typeface="+mn-ea"/>
                <a:cs typeface="+mn-cs"/>
              </a:rPr>
              <a:t> ili omogućavanje bilo kakvih izmjena. Dakle, </a:t>
            </a:r>
            <a:r>
              <a:rPr lang="hr-HR" sz="1200" b="1" kern="1200" smtClean="0">
                <a:solidFill>
                  <a:schemeClr val="tx1"/>
                </a:solidFill>
                <a:effectLst/>
                <a:latin typeface="+mn-lt"/>
                <a:ea typeface="+mn-ea"/>
                <a:cs typeface="+mn-cs"/>
              </a:rPr>
              <a:t>ukoliko</a:t>
            </a:r>
            <a:r>
              <a:rPr lang="hr-HR" sz="1200" kern="1200" smtClean="0">
                <a:solidFill>
                  <a:schemeClr val="tx1"/>
                </a:solidFill>
                <a:effectLst/>
                <a:latin typeface="+mn-lt"/>
                <a:ea typeface="+mn-ea"/>
                <a:cs typeface="+mn-cs"/>
              </a:rPr>
              <a:t> primjetimo da </a:t>
            </a:r>
            <a:r>
              <a:rPr lang="hr-HR" sz="1200" b="1" kern="1200" smtClean="0">
                <a:solidFill>
                  <a:schemeClr val="tx1"/>
                </a:solidFill>
                <a:effectLst/>
                <a:latin typeface="+mn-lt"/>
                <a:ea typeface="+mn-ea"/>
                <a:cs typeface="+mn-cs"/>
              </a:rPr>
              <a:t>nekakva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funkcija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radi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dobro</a:t>
            </a:r>
            <a:r>
              <a:rPr lang="hr-HR" sz="1200" kern="1200" smtClean="0">
                <a:solidFill>
                  <a:schemeClr val="tx1"/>
                </a:solidFill>
                <a:effectLst/>
                <a:latin typeface="+mn-lt"/>
                <a:ea typeface="+mn-ea"/>
                <a:cs typeface="+mn-cs"/>
              </a:rPr>
              <a:t>, zahvaljujući tome što smo ju samo pozvali u ostalim programima, </a:t>
            </a:r>
            <a:r>
              <a:rPr lang="hr-HR" sz="1200" b="1" kern="1200" smtClean="0">
                <a:solidFill>
                  <a:schemeClr val="tx1"/>
                </a:solidFill>
                <a:effectLst/>
                <a:latin typeface="+mn-lt"/>
                <a:ea typeface="+mn-ea"/>
                <a:cs typeface="+mn-cs"/>
              </a:rPr>
              <a:t>dovoljno</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samo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izmijeniti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pogriješku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funkcije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jednom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mjestu</a:t>
            </a:r>
            <a:r>
              <a:rPr lang="hr-HR" sz="1200" kern="1200" smtClean="0">
                <a:solidFill>
                  <a:schemeClr val="tx1"/>
                </a:solidFill>
                <a:effectLst/>
                <a:latin typeface="+mn-lt"/>
                <a:ea typeface="+mn-ea"/>
                <a:cs typeface="+mn-cs"/>
              </a:rPr>
              <a:t> i automatski će ispravno raditi u svim drugim programima. </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Ovakav</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pristup</a:t>
            </a:r>
            <a:r>
              <a:rPr lang="hr-HR" sz="1200" kern="1200" smtClean="0">
                <a:solidFill>
                  <a:schemeClr val="tx1"/>
                </a:solidFill>
                <a:effectLst/>
                <a:latin typeface="+mn-lt"/>
                <a:ea typeface="+mn-ea"/>
                <a:cs typeface="+mn-cs"/>
              </a:rPr>
              <a:t> programiranju uvelike </a:t>
            </a:r>
            <a:r>
              <a:rPr lang="hr-HR" sz="1200" b="1" kern="1200" smtClean="0">
                <a:solidFill>
                  <a:schemeClr val="tx1"/>
                </a:solidFill>
                <a:effectLst/>
                <a:latin typeface="+mn-lt"/>
                <a:ea typeface="+mn-ea"/>
                <a:cs typeface="+mn-cs"/>
              </a:rPr>
              <a:t>olakšava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rad</a:t>
            </a:r>
            <a:r>
              <a:rPr lang="hr-HR" sz="1200" kern="1200" smtClean="0">
                <a:solidFill>
                  <a:schemeClr val="tx1"/>
                </a:solidFill>
                <a:effectLst/>
                <a:latin typeface="+mn-lt"/>
                <a:ea typeface="+mn-ea"/>
                <a:cs typeface="+mn-cs"/>
              </a:rPr>
              <a:t> programerima, </a:t>
            </a:r>
            <a:r>
              <a:rPr lang="hr-HR" sz="1200" b="1" kern="1200" smtClean="0">
                <a:solidFill>
                  <a:schemeClr val="tx1"/>
                </a:solidFill>
                <a:effectLst/>
                <a:latin typeface="+mn-lt"/>
                <a:ea typeface="+mn-ea"/>
                <a:cs typeface="+mn-cs"/>
              </a:rPr>
              <a:t>skraćuje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vrijeme</a:t>
            </a:r>
            <a:r>
              <a:rPr lang="hr-HR" sz="1200" kern="1200" smtClean="0">
                <a:solidFill>
                  <a:schemeClr val="tx1"/>
                </a:solidFill>
                <a:effectLst/>
                <a:latin typeface="+mn-lt"/>
                <a:ea typeface="+mn-ea"/>
                <a:cs typeface="+mn-cs"/>
              </a:rPr>
              <a:t> potrebno za izradu aplikacije i </a:t>
            </a:r>
            <a:r>
              <a:rPr lang="hr-HR" sz="1200" b="1" kern="1200" smtClean="0">
                <a:solidFill>
                  <a:schemeClr val="tx1"/>
                </a:solidFill>
                <a:effectLst/>
                <a:latin typeface="+mn-lt"/>
                <a:ea typeface="+mn-ea"/>
                <a:cs typeface="+mn-cs"/>
              </a:rPr>
              <a:t>pridonosi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dobroj</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organizaciji</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urednom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pisanju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koda</a:t>
            </a:r>
            <a:r>
              <a:rPr lang="hr-HR" sz="1200" kern="1200" smtClean="0">
                <a:solidFill>
                  <a:schemeClr val="tx1"/>
                </a:solidFill>
                <a:effectLst/>
                <a:latin typeface="+mn-lt"/>
                <a:ea typeface="+mn-ea"/>
                <a:cs typeface="+mn-cs"/>
              </a:rPr>
              <a:t>, a</a:t>
            </a:r>
            <a:r>
              <a:rPr lang="hr-HR" sz="1200" kern="1200" baseline="0" smtClean="0">
                <a:solidFill>
                  <a:schemeClr val="tx1"/>
                </a:solidFill>
                <a:effectLst/>
                <a:latin typeface="+mn-lt"/>
                <a:ea typeface="+mn-ea"/>
                <a:cs typeface="+mn-cs"/>
              </a:rPr>
              <a:t> sam kod je pregledniji i organiziraniji. </a:t>
            </a:r>
          </a:p>
          <a:p>
            <a:endParaRPr lang="hr-HR" sz="1200" kern="1200" baseline="0" smtClean="0">
              <a:solidFill>
                <a:schemeClr val="tx1"/>
              </a:solidFill>
              <a:effectLst/>
              <a:latin typeface="+mn-lt"/>
              <a:ea typeface="+mn-ea"/>
              <a:cs typeface="+mn-cs"/>
            </a:endParaRPr>
          </a:p>
          <a:p>
            <a:r>
              <a:rPr lang="hr-HR" sz="1200" kern="1200" baseline="0" smtClean="0">
                <a:solidFill>
                  <a:schemeClr val="tx1"/>
                </a:solidFill>
                <a:effectLst/>
                <a:latin typeface="+mn-lt"/>
                <a:ea typeface="+mn-ea"/>
                <a:cs typeface="+mn-cs"/>
              </a:rPr>
              <a:t>Postoje brojni objektno orijentirani programski jezici, a neki od najpoznatijih su: </a:t>
            </a:r>
            <a:r>
              <a:rPr lang="hr-HR" sz="1200" kern="1200" smtClean="0">
                <a:solidFill>
                  <a:schemeClr val="tx1"/>
                </a:solidFill>
                <a:effectLst/>
                <a:latin typeface="+mn-lt"/>
                <a:ea typeface="+mn-ea"/>
                <a:cs typeface="+mn-cs"/>
              </a:rPr>
              <a:t>C++, Java, C#, Phyton i PHP </a:t>
            </a:r>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2</a:t>
            </a:fld>
            <a:endParaRPr lang="hr-HR"/>
          </a:p>
        </p:txBody>
      </p:sp>
    </p:spTree>
    <p:extLst>
      <p:ext uri="{BB962C8B-B14F-4D97-AF65-F5344CB8AC3E}">
        <p14:creationId xmlns:p14="http://schemas.microsoft.com/office/powerpoint/2010/main" val="113818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sadrži općenita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i predstavlja svojevrstan predložak za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Nakon što neku </a:t>
            </a:r>
            <a:r>
              <a:rPr lang="hr-HR" sz="1200" b="1" kern="1200" smtClean="0">
                <a:solidFill>
                  <a:schemeClr val="tx1"/>
                </a:solidFill>
                <a:effectLst/>
                <a:latin typeface="+mn-lt"/>
                <a:ea typeface="+mn-ea"/>
                <a:cs typeface="+mn-cs"/>
              </a:rPr>
              <a:t>klasu</a:t>
            </a:r>
            <a:r>
              <a:rPr lang="hr-HR" sz="1200" kern="1200" smtClean="0">
                <a:solidFill>
                  <a:schemeClr val="tx1"/>
                </a:solidFill>
                <a:effectLst/>
                <a:latin typeface="+mn-lt"/>
                <a:ea typeface="+mn-ea"/>
                <a:cs typeface="+mn-cs"/>
              </a:rPr>
              <a:t> detaljno opišemo, ona sama postaje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dakle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je konkretizacija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Takva konkretizacija klase odnosno definiranje osnovnih svojstava klase nazivamo kreiranje objekta. </a:t>
            </a: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Konkretno</a:t>
            </a:r>
            <a:r>
              <a:rPr lang="hr-HR" sz="1200" kern="1200" smtClean="0">
                <a:solidFill>
                  <a:schemeClr val="tx1"/>
                </a:solidFill>
                <a:effectLst/>
                <a:latin typeface="+mn-lt"/>
                <a:ea typeface="+mn-ea"/>
                <a:cs typeface="+mn-cs"/>
              </a:rPr>
              <a:t>, ukoliko </a:t>
            </a:r>
            <a:r>
              <a:rPr lang="hr-HR" sz="1200" b="1" kern="1200" smtClean="0">
                <a:solidFill>
                  <a:schemeClr val="tx1"/>
                </a:solidFill>
                <a:effectLst/>
                <a:latin typeface="+mn-lt"/>
                <a:ea typeface="+mn-ea"/>
                <a:cs typeface="+mn-cs"/>
              </a:rPr>
              <a:t>kažemo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'automobil</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mislimo</a:t>
            </a:r>
            <a:r>
              <a:rPr lang="hr-HR" sz="1200" kern="1200" smtClean="0">
                <a:solidFill>
                  <a:schemeClr val="tx1"/>
                </a:solidFill>
                <a:effectLst/>
                <a:latin typeface="+mn-lt"/>
                <a:ea typeface="+mn-ea"/>
                <a:cs typeface="+mn-cs"/>
              </a:rPr>
              <a:t> na </a:t>
            </a:r>
            <a:r>
              <a:rPr lang="hr-HR" sz="1200" b="1" kern="1200" smtClean="0">
                <a:solidFill>
                  <a:schemeClr val="tx1"/>
                </a:solidFill>
                <a:effectLst/>
                <a:latin typeface="+mn-lt"/>
                <a:ea typeface="+mn-ea"/>
                <a:cs typeface="+mn-cs"/>
              </a:rPr>
              <a:t>čitavu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automobila</a:t>
            </a:r>
            <a:r>
              <a:rPr lang="hr-HR" sz="1200" kern="1200" smtClean="0">
                <a:solidFill>
                  <a:schemeClr val="tx1"/>
                </a:solidFill>
                <a:effectLst/>
                <a:latin typeface="+mn-lt"/>
                <a:ea typeface="+mn-ea"/>
                <a:cs typeface="+mn-cs"/>
              </a:rPr>
              <a:t>, odnosno na </a:t>
            </a:r>
            <a:r>
              <a:rPr lang="hr-HR" sz="1200" b="1" kern="1200" smtClean="0">
                <a:solidFill>
                  <a:schemeClr val="tx1"/>
                </a:solidFill>
                <a:effectLst/>
                <a:latin typeface="+mn-lt"/>
                <a:ea typeface="+mn-ea"/>
                <a:cs typeface="+mn-cs"/>
              </a:rPr>
              <a:t>sve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automobile</a:t>
            </a:r>
            <a:r>
              <a:rPr lang="hr-HR" sz="1200" kern="1200" smtClean="0">
                <a:solidFill>
                  <a:schemeClr val="tx1"/>
                </a:solidFill>
                <a:effectLst/>
                <a:latin typeface="+mn-lt"/>
                <a:ea typeface="+mn-ea"/>
                <a:cs typeface="+mn-cs"/>
              </a:rPr>
              <a:t> koji postoje. Međutim, </a:t>
            </a:r>
            <a:r>
              <a:rPr lang="hr-HR" sz="1200" b="1" kern="1200" smtClean="0">
                <a:solidFill>
                  <a:schemeClr val="tx1"/>
                </a:solidFill>
                <a:effectLst/>
                <a:latin typeface="+mn-lt"/>
                <a:ea typeface="+mn-ea"/>
                <a:cs typeface="+mn-cs"/>
              </a:rPr>
              <a:t>kažemo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li</a:t>
            </a:r>
            <a:r>
              <a:rPr lang="hr-HR" sz="1200" kern="1200" smtClean="0">
                <a:solidFill>
                  <a:schemeClr val="tx1"/>
                </a:solidFill>
                <a:effectLst/>
                <a:latin typeface="+mn-lt"/>
                <a:ea typeface="+mn-ea"/>
                <a:cs typeface="+mn-cs"/>
              </a:rPr>
              <a:t> npr. </a:t>
            </a:r>
            <a:r>
              <a:rPr lang="hr-HR" sz="1200" b="1" kern="1200" smtClean="0">
                <a:solidFill>
                  <a:schemeClr val="tx1"/>
                </a:solidFill>
                <a:effectLst/>
                <a:latin typeface="+mn-lt"/>
                <a:ea typeface="+mn-ea"/>
                <a:cs typeface="+mn-cs"/>
              </a:rPr>
              <a:t>crveni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Citroen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C3</a:t>
            </a:r>
            <a:r>
              <a:rPr lang="hr-HR" sz="1200" b="0" kern="1200" smtClean="0">
                <a:solidFill>
                  <a:schemeClr val="tx1"/>
                </a:solidFill>
                <a:effectLst/>
                <a:latin typeface="+mn-lt"/>
                <a:ea typeface="+mn-ea"/>
                <a:cs typeface="+mn-cs"/>
              </a:rPr>
              <a: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izbor</a:t>
            </a:r>
            <a:r>
              <a:rPr lang="hr-HR" sz="1200" kern="1200" smtClean="0">
                <a:solidFill>
                  <a:schemeClr val="tx1"/>
                </a:solidFill>
                <a:effectLst/>
                <a:latin typeface="+mn-lt"/>
                <a:ea typeface="+mn-ea"/>
                <a:cs typeface="+mn-cs"/>
              </a:rPr>
              <a:t> automobila je </a:t>
            </a:r>
            <a:r>
              <a:rPr lang="hr-HR" sz="1200" b="1" kern="1200" smtClean="0">
                <a:solidFill>
                  <a:schemeClr val="tx1"/>
                </a:solidFill>
                <a:effectLst/>
                <a:latin typeface="+mn-lt"/>
                <a:ea typeface="+mn-ea"/>
                <a:cs typeface="+mn-cs"/>
              </a:rPr>
              <a:t>uvelike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smanjen</a:t>
            </a:r>
            <a:r>
              <a:rPr lang="hr-HR" sz="1200" kern="1200" smtClean="0">
                <a:solidFill>
                  <a:schemeClr val="tx1"/>
                </a:solidFill>
                <a:effectLst/>
                <a:latin typeface="+mn-lt"/>
                <a:ea typeface="+mn-ea"/>
                <a:cs typeface="+mn-cs"/>
              </a:rPr>
              <a:t> i znamo da se odnosi samo na crvene automobile marke Citroen, tip C3. Nakon što znamo sve te detalje, više ne govorimo o klasi automobila, već o konkretnom automobilu, odnosno objektu automobil.</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Klase općenito imaju nekakva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(npr. kod automobila mogu biti marka, tip...), ali osim svojstava, nad klasama je također moguće izvršavati i određene radnje</a:t>
            </a:r>
            <a:r>
              <a:rPr lang="hr-HR" sz="1200" kern="1200" baseline="0" smtClean="0">
                <a:solidFill>
                  <a:schemeClr val="tx1"/>
                </a:solidFill>
                <a:effectLst/>
                <a:latin typeface="+mn-lt"/>
                <a:ea typeface="+mn-ea"/>
                <a:cs typeface="+mn-cs"/>
              </a:rPr>
              <a:t> (upali motor, dodaj gas...). </a:t>
            </a:r>
            <a:r>
              <a:rPr lang="hr-HR" sz="1200" kern="1200" smtClean="0">
                <a:solidFill>
                  <a:schemeClr val="tx1"/>
                </a:solidFill>
                <a:effectLst/>
                <a:latin typeface="+mn-lt"/>
                <a:ea typeface="+mn-ea"/>
                <a:cs typeface="+mn-cs"/>
              </a:rPr>
              <a:t>Slično je i u programiranju, odnosno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mogu </a:t>
            </a:r>
            <a:r>
              <a:rPr lang="hr-HR" sz="1200" b="1" kern="1200" smtClean="0">
                <a:solidFill>
                  <a:schemeClr val="tx1"/>
                </a:solidFill>
                <a:effectLst/>
                <a:latin typeface="+mn-lt"/>
                <a:ea typeface="+mn-ea"/>
                <a:cs typeface="+mn-cs"/>
              </a:rPr>
              <a:t>imati</a:t>
            </a:r>
            <a:r>
              <a:rPr lang="hr-HR" sz="1200" kern="1200" smtClean="0">
                <a:solidFill>
                  <a:schemeClr val="tx1"/>
                </a:solidFill>
                <a:effectLst/>
                <a:latin typeface="+mn-lt"/>
                <a:ea typeface="+mn-ea"/>
                <a:cs typeface="+mn-cs"/>
              </a:rPr>
              <a:t> neka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ali </a:t>
            </a:r>
            <a:r>
              <a:rPr lang="hr-HR" sz="1200" b="1" kern="1200" smtClean="0">
                <a:solidFill>
                  <a:schemeClr val="tx1"/>
                </a:solidFill>
                <a:effectLst/>
                <a:latin typeface="+mn-lt"/>
                <a:ea typeface="+mn-ea"/>
                <a:cs typeface="+mn-cs"/>
              </a:rPr>
              <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radnje</a:t>
            </a:r>
            <a:r>
              <a:rPr lang="hr-HR" sz="1200" kern="1200" smtClean="0">
                <a:solidFill>
                  <a:schemeClr val="tx1"/>
                </a:solidFill>
                <a:effectLst/>
                <a:latin typeface="+mn-lt"/>
                <a:ea typeface="+mn-ea"/>
                <a:cs typeface="+mn-cs"/>
              </a:rPr>
              <a:t> koje će nad klasama moći </a:t>
            </a:r>
            <a:r>
              <a:rPr lang="hr-HR" sz="1200" b="1" kern="1200" smtClean="0">
                <a:solidFill>
                  <a:schemeClr val="tx1"/>
                </a:solidFill>
                <a:effectLst/>
                <a:latin typeface="+mn-lt"/>
                <a:ea typeface="+mn-ea"/>
                <a:cs typeface="+mn-cs"/>
              </a:rPr>
              <a:t>izvršavati</a:t>
            </a:r>
            <a:r>
              <a:rPr lang="hr-HR" sz="1200" kern="1200" smtClean="0">
                <a:solidFill>
                  <a:schemeClr val="tx1"/>
                </a:solidFill>
                <a:effectLst/>
                <a:latin typeface="+mn-lt"/>
                <a:ea typeface="+mn-ea"/>
                <a:cs typeface="+mn-cs"/>
              </a:rPr>
              <a:t> tzv. </a:t>
            </a:r>
            <a:r>
              <a:rPr lang="hr-HR" sz="1200" b="1" kern="1200" smtClean="0">
                <a:solidFill>
                  <a:schemeClr val="tx1"/>
                </a:solidFill>
                <a:effectLst/>
                <a:latin typeface="+mn-lt"/>
                <a:ea typeface="+mn-ea"/>
                <a:cs typeface="+mn-cs"/>
              </a:rPr>
              <a:t>metode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će tako biti neke </a:t>
            </a:r>
            <a:r>
              <a:rPr lang="hr-HR" sz="1200" b="1" kern="1200" smtClean="0">
                <a:solidFill>
                  <a:schemeClr val="tx1"/>
                </a:solidFill>
                <a:effectLst/>
                <a:latin typeface="+mn-lt"/>
                <a:ea typeface="+mn-ea"/>
                <a:cs typeface="+mn-cs"/>
              </a:rPr>
              <a:t>globalne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varijable</a:t>
            </a:r>
            <a:r>
              <a:rPr lang="hr-HR" sz="1200" kern="1200" smtClean="0">
                <a:solidFill>
                  <a:schemeClr val="tx1"/>
                </a:solidFill>
                <a:effectLst/>
                <a:latin typeface="+mn-lt"/>
                <a:ea typeface="+mn-ea"/>
                <a:cs typeface="+mn-cs"/>
              </a:rPr>
              <a:t>, a </a:t>
            </a:r>
            <a:r>
              <a:rPr lang="hr-HR" sz="1200" b="1" kern="1200" smtClean="0">
                <a:solidFill>
                  <a:schemeClr val="tx1"/>
                </a:solidFill>
                <a:effectLst/>
                <a:latin typeface="+mn-lt"/>
                <a:ea typeface="+mn-ea"/>
                <a:cs typeface="+mn-cs"/>
              </a:rPr>
              <a:t>metode</a:t>
            </a:r>
            <a:r>
              <a:rPr lang="hr-HR" sz="1200" kern="1200" smtClean="0">
                <a:solidFill>
                  <a:schemeClr val="tx1"/>
                </a:solidFill>
                <a:effectLst/>
                <a:latin typeface="+mn-lt"/>
                <a:ea typeface="+mn-ea"/>
                <a:cs typeface="+mn-cs"/>
              </a:rPr>
              <a:t> će biti </a:t>
            </a:r>
            <a:r>
              <a:rPr lang="hr-HR" sz="1200" b="1" kern="1200" smtClean="0">
                <a:solidFill>
                  <a:schemeClr val="tx1"/>
                </a:solidFill>
                <a:effectLst/>
                <a:latin typeface="+mn-lt"/>
                <a:ea typeface="+mn-ea"/>
                <a:cs typeface="+mn-cs"/>
              </a:rPr>
              <a:t>funkcije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definirane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unutar</a:t>
            </a:r>
            <a:r>
              <a:rPr lang="hr-HR" sz="1200" kern="1200" smtClean="0">
                <a:solidFill>
                  <a:schemeClr val="tx1"/>
                </a:solidFill>
                <a:effectLst/>
                <a:latin typeface="+mn-lt"/>
                <a:ea typeface="+mn-ea"/>
                <a:cs typeface="+mn-cs"/>
              </a:rPr>
              <a:t> neke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metode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zajednički</a:t>
            </a:r>
            <a:r>
              <a:rPr lang="hr-HR" sz="1200" kern="1200" smtClean="0">
                <a:solidFill>
                  <a:schemeClr val="tx1"/>
                </a:solidFill>
                <a:effectLst/>
                <a:latin typeface="+mn-lt"/>
                <a:ea typeface="+mn-ea"/>
                <a:cs typeface="+mn-cs"/>
              </a:rPr>
              <a:t> nazivamo </a:t>
            </a:r>
            <a:r>
              <a:rPr lang="hr-HR" sz="1200" b="1" kern="1200" smtClean="0">
                <a:solidFill>
                  <a:schemeClr val="tx1"/>
                </a:solidFill>
                <a:effectLst/>
                <a:latin typeface="+mn-lt"/>
                <a:ea typeface="+mn-ea"/>
                <a:cs typeface="+mn-cs"/>
              </a:rPr>
              <a:t>elementima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a:t>
            </a:r>
            <a:endParaRPr lang="hr-HR" sz="1200" b="1"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3</a:t>
            </a:fld>
            <a:endParaRPr lang="hr-HR"/>
          </a:p>
        </p:txBody>
      </p:sp>
    </p:spTree>
    <p:extLst>
      <p:ext uri="{BB962C8B-B14F-4D97-AF65-F5344CB8AC3E}">
        <p14:creationId xmlns:p14="http://schemas.microsoft.com/office/powerpoint/2010/main" val="2915407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Cilj</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je da </a:t>
            </a:r>
            <a:r>
              <a:rPr lang="hr-HR" sz="1200" b="1" kern="1200" smtClean="0">
                <a:solidFill>
                  <a:schemeClr val="tx1"/>
                </a:solidFill>
                <a:effectLst/>
                <a:latin typeface="+mn-lt"/>
                <a:ea typeface="+mn-ea"/>
                <a:cs typeface="+mn-cs"/>
              </a:rPr>
              <a:t>njezinim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svojstvima</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metodama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osiguramo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pristup</a:t>
            </a:r>
            <a:r>
              <a:rPr lang="hr-HR" sz="1200" kern="1200" smtClean="0">
                <a:solidFill>
                  <a:schemeClr val="tx1"/>
                </a:solidFill>
                <a:effectLst/>
                <a:latin typeface="+mn-lt"/>
                <a:ea typeface="+mn-ea"/>
                <a:cs typeface="+mn-cs"/>
              </a:rPr>
              <a:t> iz </a:t>
            </a:r>
            <a:r>
              <a:rPr lang="hr-HR" sz="1200" b="1" kern="1200" smtClean="0">
                <a:solidFill>
                  <a:schemeClr val="tx1"/>
                </a:solidFill>
                <a:effectLst/>
                <a:latin typeface="+mn-lt"/>
                <a:ea typeface="+mn-ea"/>
                <a:cs typeface="+mn-cs"/>
              </a:rPr>
              <a:t>drugih</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Primjerice, ukoliko definiramo klasu koja sadrži metodu koja će „obojiti“ auto u određenu boju, tada želimo toj metodi pristupiti i iz drugih klasa. Da bismo </a:t>
            </a:r>
            <a:r>
              <a:rPr lang="hr-HR" sz="1200" b="1" kern="1200" smtClean="0">
                <a:solidFill>
                  <a:schemeClr val="tx1"/>
                </a:solidFill>
                <a:effectLst/>
                <a:latin typeface="+mn-lt"/>
                <a:ea typeface="+mn-ea"/>
                <a:cs typeface="+mn-cs"/>
              </a:rPr>
              <a:t>svojstvu</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metodi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neke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mogli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pristupiti</a:t>
            </a:r>
            <a:r>
              <a:rPr lang="hr-HR" sz="1200" kern="1200" smtClean="0">
                <a:solidFill>
                  <a:schemeClr val="tx1"/>
                </a:solidFill>
                <a:effectLst/>
                <a:latin typeface="+mn-lt"/>
                <a:ea typeface="+mn-ea"/>
                <a:cs typeface="+mn-cs"/>
              </a:rPr>
              <a:t> iz druge klase, one trebaju biti </a:t>
            </a:r>
            <a:r>
              <a:rPr lang="hr-HR" sz="1200" b="1" kern="1200" smtClean="0">
                <a:solidFill>
                  <a:schemeClr val="tx1"/>
                </a:solidFill>
                <a:effectLst/>
                <a:latin typeface="+mn-lt"/>
                <a:ea typeface="+mn-ea"/>
                <a:cs typeface="+mn-cs"/>
              </a:rPr>
              <a:t>označene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kao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public</a:t>
            </a:r>
            <a:r>
              <a:rPr lang="hr-HR" sz="1200" kern="1200" smtClean="0">
                <a:solidFill>
                  <a:schemeClr val="tx1"/>
                </a:solidFill>
                <a:effectLst/>
                <a:latin typeface="+mn-lt"/>
                <a:ea typeface="+mn-ea"/>
                <a:cs typeface="+mn-cs"/>
              </a:rPr>
              <a:t> (javne). </a:t>
            </a:r>
          </a:p>
          <a:p>
            <a:endParaRPr lang="hr-HR" smtClean="0"/>
          </a:p>
          <a:p>
            <a:r>
              <a:rPr lang="hr-HR" sz="1200" b="1" kern="1200" smtClean="0">
                <a:solidFill>
                  <a:schemeClr val="tx1"/>
                </a:solidFill>
                <a:effectLst/>
                <a:latin typeface="+mn-lt"/>
                <a:ea typeface="+mn-ea"/>
                <a:cs typeface="+mn-cs"/>
              </a:rPr>
              <a:t>Osim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public</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može imati i </a:t>
            </a:r>
            <a:r>
              <a:rPr lang="hr-HR" sz="1200" b="1" kern="1200" smtClean="0">
                <a:solidFill>
                  <a:schemeClr val="tx1"/>
                </a:solidFill>
                <a:effectLst/>
                <a:latin typeface="+mn-lt"/>
                <a:ea typeface="+mn-ea"/>
                <a:cs typeface="+mn-cs"/>
              </a:rPr>
              <a:t>private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metode</a:t>
            </a:r>
            <a:r>
              <a:rPr lang="hr-HR" sz="1200" kern="1200" smtClean="0">
                <a:solidFill>
                  <a:schemeClr val="tx1"/>
                </a:solidFill>
                <a:effectLst/>
                <a:latin typeface="+mn-lt"/>
                <a:ea typeface="+mn-ea"/>
                <a:cs typeface="+mn-cs"/>
              </a:rPr>
              <a:t> koje se </a:t>
            </a:r>
            <a:r>
              <a:rPr lang="hr-HR" sz="1200" b="1" kern="1200" smtClean="0">
                <a:solidFill>
                  <a:schemeClr val="tx1"/>
                </a:solidFill>
                <a:effectLst/>
                <a:latin typeface="+mn-lt"/>
                <a:ea typeface="+mn-ea"/>
                <a:cs typeface="+mn-cs"/>
              </a:rPr>
              <a:t>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trebaju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moći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pozvati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drugim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klasama</a:t>
            </a:r>
            <a:r>
              <a:rPr lang="hr-HR" sz="1200" kern="1200" smtClean="0">
                <a:solidFill>
                  <a:schemeClr val="tx1"/>
                </a:solidFill>
                <a:effectLst/>
                <a:latin typeface="+mn-lt"/>
                <a:ea typeface="+mn-ea"/>
                <a:cs typeface="+mn-cs"/>
              </a:rPr>
              <a:t>. Primjerice, klasa u kojoj se nalazi metoda koja pruža uvid u registarske oznake auta ne bi trebala biti javno dostupna, odnosno treba biti privatna i  nju ne moramo moći pozivati iz drugih klasa, isti slučaj je i sa lozinkama i drugim povjerljivim podacima.</a:t>
            </a:r>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5</a:t>
            </a:fld>
            <a:endParaRPr lang="hr-HR"/>
          </a:p>
        </p:txBody>
      </p:sp>
    </p:spTree>
    <p:extLst>
      <p:ext uri="{BB962C8B-B14F-4D97-AF65-F5344CB8AC3E}">
        <p14:creationId xmlns:p14="http://schemas.microsoft.com/office/powerpoint/2010/main" val="3481458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1" kern="1200" smtClean="0">
                <a:solidFill>
                  <a:schemeClr val="tx1"/>
                </a:solidFill>
                <a:effectLst/>
                <a:latin typeface="+mn-lt"/>
                <a:ea typeface="+mn-ea"/>
                <a:cs typeface="+mn-cs"/>
              </a:rPr>
              <a:t>Konstruktor</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metoda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unutar</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koja </a:t>
            </a:r>
            <a:r>
              <a:rPr lang="hr-HR" sz="1200" b="1" kern="1200" smtClean="0">
                <a:solidFill>
                  <a:schemeClr val="tx1"/>
                </a:solidFill>
                <a:effectLst/>
                <a:latin typeface="+mn-lt"/>
                <a:ea typeface="+mn-ea"/>
                <a:cs typeface="+mn-cs"/>
              </a:rPr>
              <a:t>ima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isto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ime</a:t>
            </a:r>
            <a:r>
              <a:rPr lang="hr-HR" sz="1200" kern="1200" smtClean="0">
                <a:solidFill>
                  <a:schemeClr val="tx1"/>
                </a:solidFill>
                <a:effectLst/>
                <a:latin typeface="+mn-lt"/>
                <a:ea typeface="+mn-ea"/>
                <a:cs typeface="+mn-cs"/>
              </a:rPr>
              <a:t> kao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a </a:t>
            </a:r>
            <a:r>
              <a:rPr lang="hr-HR" sz="1200" b="1" kern="1200" smtClean="0">
                <a:solidFill>
                  <a:schemeClr val="tx1"/>
                </a:solidFill>
                <a:effectLst/>
                <a:latin typeface="+mn-lt"/>
                <a:ea typeface="+mn-ea"/>
                <a:cs typeface="+mn-cs"/>
              </a:rPr>
              <a:t>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vraća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nikakav</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tip</a:t>
            </a:r>
            <a:r>
              <a:rPr lang="hr-HR" sz="1200" kern="1200" smtClean="0">
                <a:solidFill>
                  <a:schemeClr val="tx1"/>
                </a:solidFill>
                <a:effectLst/>
                <a:latin typeface="+mn-lt"/>
                <a:ea typeface="+mn-ea"/>
                <a:cs typeface="+mn-cs"/>
              </a:rPr>
              <a:t>. Dakle, </a:t>
            </a:r>
            <a:r>
              <a:rPr lang="hr-HR" sz="1200" b="1" kern="1200" smtClean="0">
                <a:solidFill>
                  <a:schemeClr val="tx1"/>
                </a:solidFill>
                <a:effectLst/>
                <a:latin typeface="+mn-lt"/>
                <a:ea typeface="+mn-ea"/>
                <a:cs typeface="+mn-cs"/>
              </a:rPr>
              <a:t>konstruktor</a:t>
            </a:r>
            <a:r>
              <a:rPr lang="hr-HR" sz="1200" kern="1200" smtClean="0">
                <a:solidFill>
                  <a:schemeClr val="tx1"/>
                </a:solidFill>
                <a:effectLst/>
                <a:latin typeface="+mn-lt"/>
                <a:ea typeface="+mn-ea"/>
                <a:cs typeface="+mn-cs"/>
              </a:rPr>
              <a:t> se </a:t>
            </a:r>
            <a:r>
              <a:rPr lang="hr-HR" sz="1200" b="1" kern="1200" smtClean="0">
                <a:solidFill>
                  <a:schemeClr val="tx1"/>
                </a:solidFill>
                <a:effectLst/>
                <a:latin typeface="+mn-lt"/>
                <a:ea typeface="+mn-ea"/>
                <a:cs typeface="+mn-cs"/>
              </a:rPr>
              <a:t>izvršava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prilikom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kreiranja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objekta</a:t>
            </a:r>
            <a:r>
              <a:rPr lang="hr-HR" sz="1200" kern="1200" smtClean="0">
                <a:solidFill>
                  <a:schemeClr val="tx1"/>
                </a:solidFill>
                <a:effectLst/>
                <a:latin typeface="+mn-lt"/>
                <a:ea typeface="+mn-ea"/>
                <a:cs typeface="+mn-cs"/>
              </a:rPr>
              <a:t>, ali ne vraća nikakvu vrijednost, a </a:t>
            </a:r>
            <a:r>
              <a:rPr lang="hr-HR" sz="1200" b="1" kern="1200" smtClean="0">
                <a:solidFill>
                  <a:schemeClr val="tx1"/>
                </a:solidFill>
                <a:effectLst/>
                <a:latin typeface="+mn-lt"/>
                <a:ea typeface="+mn-ea"/>
                <a:cs typeface="+mn-cs"/>
              </a:rPr>
              <a:t>namjena</a:t>
            </a:r>
            <a:r>
              <a:rPr lang="hr-HR" sz="1200" kern="1200" smtClean="0">
                <a:solidFill>
                  <a:schemeClr val="tx1"/>
                </a:solidFill>
                <a:effectLst/>
                <a:latin typeface="+mn-lt"/>
                <a:ea typeface="+mn-ea"/>
                <a:cs typeface="+mn-cs"/>
              </a:rPr>
              <a:t> mu je </a:t>
            </a:r>
            <a:r>
              <a:rPr lang="hr-HR" sz="1200" b="1" kern="1200" smtClean="0">
                <a:solidFill>
                  <a:schemeClr val="tx1"/>
                </a:solidFill>
                <a:effectLst/>
                <a:latin typeface="+mn-lt"/>
                <a:ea typeface="+mn-ea"/>
                <a:cs typeface="+mn-cs"/>
              </a:rPr>
              <a:t>inicijaliziranje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svojstava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odnosno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postavljanje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svojstava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neku </a:t>
            </a:r>
            <a:r>
              <a:rPr lang="hr-HR" sz="1200" b="1" kern="1200" smtClean="0">
                <a:solidFill>
                  <a:schemeClr val="tx1"/>
                </a:solidFill>
                <a:effectLst/>
                <a:latin typeface="+mn-lt"/>
                <a:ea typeface="+mn-ea"/>
                <a:cs typeface="+mn-cs"/>
              </a:rPr>
              <a:t>početnu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vrijednost</a:t>
            </a:r>
            <a:r>
              <a:rPr lang="hr-HR" sz="1200" kern="1200" smtClean="0">
                <a:solidFill>
                  <a:schemeClr val="tx1"/>
                </a:solidFill>
                <a:effectLst/>
                <a:latin typeface="+mn-lt"/>
                <a:ea typeface="+mn-ea"/>
                <a:cs typeface="+mn-cs"/>
              </a:rPr>
              <a:t>. Jedna klasa može imati jedan ili više konstruktora.</a:t>
            </a: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Objekt je moguće kreirati bez znanja vrijednosti svih svojstava pa će se u tom slučaju svojstva postaviti na neke inicijalne vrijednosti, a vrijednosti ćemo definirati kada ih saznamo. Primjerice, ukoliko imamo klasu automobil, nije nužno da prilikom kreiranja objekta tipa automobil znamo sva njegova svojstva. Tada ćemo svojstva inicijalizirati na neke početne vrijednosti npr. maksimalna brzina će biti 200 km/h ukoliko nije drukčije rečeno. U slučaju da prilikom kreiranja objekta znamo vrijednosti svih svojstava klase, možemo kreirati objekt s tim svojstvima.</a:t>
            </a:r>
          </a:p>
          <a:p>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6</a:t>
            </a:fld>
            <a:endParaRPr lang="hr-HR"/>
          </a:p>
        </p:txBody>
      </p:sp>
    </p:spTree>
    <p:extLst>
      <p:ext uri="{BB962C8B-B14F-4D97-AF65-F5344CB8AC3E}">
        <p14:creationId xmlns:p14="http://schemas.microsoft.com/office/powerpoint/2010/main" val="528397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b="1" smtClean="0"/>
              <a:t>Nasljeđivanje</a:t>
            </a:r>
            <a:r>
              <a:rPr lang="hr-HR" smtClean="0"/>
              <a:t> </a:t>
            </a:r>
            <a:r>
              <a:rPr lang="hr-HR" sz="1200" kern="1200" smtClean="0">
                <a:solidFill>
                  <a:schemeClr val="tx1"/>
                </a:solidFill>
                <a:effectLst/>
                <a:latin typeface="+mn-lt"/>
                <a:ea typeface="+mn-ea"/>
                <a:cs typeface="+mn-cs"/>
              </a:rPr>
              <a:t>je </a:t>
            </a:r>
            <a:r>
              <a:rPr lang="hr-HR" sz="1200" b="1" kern="1200" smtClean="0">
                <a:solidFill>
                  <a:schemeClr val="tx1"/>
                </a:solidFill>
                <a:effectLst/>
                <a:latin typeface="+mn-lt"/>
                <a:ea typeface="+mn-ea"/>
                <a:cs typeface="+mn-cs"/>
              </a:rPr>
              <a:t>proces</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stjecanja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obilježja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prethodnika</a:t>
            </a:r>
            <a:r>
              <a:rPr lang="hr-HR" sz="1200" kern="1200" smtClean="0">
                <a:solidFill>
                  <a:schemeClr val="tx1"/>
                </a:solidFill>
                <a:effectLst/>
                <a:latin typeface="+mn-lt"/>
                <a:ea typeface="+mn-ea"/>
                <a:cs typeface="+mn-cs"/>
              </a:rPr>
              <a:t>. Kod objektno-orijentiranog programiranja, </a:t>
            </a:r>
            <a:r>
              <a:rPr lang="hr-HR" sz="1200" b="1" kern="1200" smtClean="0">
                <a:solidFill>
                  <a:schemeClr val="tx1"/>
                </a:solidFill>
                <a:effectLst/>
                <a:latin typeface="+mn-lt"/>
                <a:ea typeface="+mn-ea"/>
                <a:cs typeface="+mn-cs"/>
              </a:rPr>
              <a:t>jednom</a:t>
            </a:r>
            <a:r>
              <a:rPr lang="hr-HR" sz="1200" kern="1200" smtClean="0">
                <a:solidFill>
                  <a:schemeClr val="tx1"/>
                </a:solidFill>
                <a:effectLst/>
                <a:latin typeface="+mn-lt"/>
                <a:ea typeface="+mn-ea"/>
                <a:cs typeface="+mn-cs"/>
              </a:rPr>
              <a:t> kada se </a:t>
            </a:r>
            <a:r>
              <a:rPr lang="hr-HR" sz="1200" b="1" kern="1200" smtClean="0">
                <a:solidFill>
                  <a:schemeClr val="tx1"/>
                </a:solidFill>
                <a:effectLst/>
                <a:latin typeface="+mn-lt"/>
                <a:ea typeface="+mn-ea"/>
                <a:cs typeface="+mn-cs"/>
              </a:rPr>
              <a:t>kreira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mogu se </a:t>
            </a:r>
            <a:r>
              <a:rPr lang="hr-HR" sz="1200" b="1" kern="1200" smtClean="0">
                <a:solidFill>
                  <a:schemeClr val="tx1"/>
                </a:solidFill>
                <a:effectLst/>
                <a:latin typeface="+mn-lt"/>
                <a:ea typeface="+mn-ea"/>
                <a:cs typeface="+mn-cs"/>
              </a:rPr>
              <a:t>razvijati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novi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objekti</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posjeduju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obilježja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originalnog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plus</a:t>
            </a:r>
            <a:r>
              <a:rPr lang="hr-HR" sz="1200" kern="1200" smtClean="0">
                <a:solidFill>
                  <a:schemeClr val="tx1"/>
                </a:solidFill>
                <a:effectLst/>
                <a:latin typeface="+mn-lt"/>
                <a:ea typeface="+mn-ea"/>
                <a:cs typeface="+mn-cs"/>
              </a:rPr>
              <a:t> bilo koja </a:t>
            </a:r>
            <a:r>
              <a:rPr lang="hr-HR" sz="1200" b="1" kern="1200" smtClean="0">
                <a:solidFill>
                  <a:schemeClr val="tx1"/>
                </a:solidFill>
                <a:effectLst/>
                <a:latin typeface="+mn-lt"/>
                <a:ea typeface="+mn-ea"/>
                <a:cs typeface="+mn-cs"/>
              </a:rPr>
              <a:t>nova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obilježja</a:t>
            </a:r>
            <a:r>
              <a:rPr lang="hr-HR" sz="1200" kern="1200" smtClean="0">
                <a:solidFill>
                  <a:schemeClr val="tx1"/>
                </a:solidFill>
                <a:effectLst/>
                <a:latin typeface="+mn-lt"/>
                <a:ea typeface="+mn-ea"/>
                <a:cs typeface="+mn-cs"/>
              </a:rPr>
              <a:t> koja programer poželi. Prilikom nasljeđivanja </a:t>
            </a:r>
            <a:r>
              <a:rPr lang="hr-HR" sz="1200" b="1" kern="1200" smtClean="0">
                <a:solidFill>
                  <a:schemeClr val="tx1"/>
                </a:solidFill>
                <a:effectLst/>
                <a:latin typeface="+mn-lt"/>
                <a:ea typeface="+mn-ea"/>
                <a:cs typeface="+mn-cs"/>
              </a:rPr>
              <a:t>kreira</a:t>
            </a:r>
            <a:r>
              <a:rPr lang="hr-HR" sz="1200" kern="1200" smtClean="0">
                <a:solidFill>
                  <a:schemeClr val="tx1"/>
                </a:solidFill>
                <a:effectLst/>
                <a:latin typeface="+mn-lt"/>
                <a:ea typeface="+mn-ea"/>
                <a:cs typeface="+mn-cs"/>
              </a:rPr>
              <a:t> se „</a:t>
            </a:r>
            <a:r>
              <a:rPr lang="hr-HR" sz="1200" b="1" kern="1200" smtClean="0">
                <a:solidFill>
                  <a:schemeClr val="tx1"/>
                </a:solidFill>
                <a:effectLst/>
                <a:latin typeface="+mn-lt"/>
                <a:ea typeface="+mn-ea"/>
                <a:cs typeface="+mn-cs"/>
              </a:rPr>
              <a:t>opća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bazna</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nadređena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(superclass). </a:t>
            </a:r>
            <a:r>
              <a:rPr lang="hr-HR" sz="1200" b="1" kern="1200" smtClean="0">
                <a:solidFill>
                  <a:schemeClr val="tx1"/>
                </a:solidFill>
                <a:effectLst/>
                <a:latin typeface="+mn-lt"/>
                <a:ea typeface="+mn-ea"/>
                <a:cs typeface="+mn-cs"/>
              </a:rPr>
              <a:t>Podređenim</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izvedenim</a:t>
            </a:r>
            <a:r>
              <a:rPr lang="hr-HR" sz="1200" kern="1200" smtClean="0">
                <a:solidFill>
                  <a:schemeClr val="tx1"/>
                </a:solidFill>
                <a:effectLst/>
                <a:latin typeface="+mn-lt"/>
                <a:ea typeface="+mn-ea"/>
                <a:cs typeface="+mn-cs"/>
              </a:rPr>
              <a:t> klasama (subclass) je </a:t>
            </a:r>
            <a:r>
              <a:rPr lang="hr-HR" sz="1200" b="1" kern="1200" smtClean="0">
                <a:solidFill>
                  <a:schemeClr val="tx1"/>
                </a:solidFill>
                <a:effectLst/>
                <a:latin typeface="+mn-lt"/>
                <a:ea typeface="+mn-ea"/>
                <a:cs typeface="+mn-cs"/>
              </a:rPr>
              <a:t>bazna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nadređena</a:t>
            </a:r>
            <a:r>
              <a:rPr lang="hr-HR" sz="1200" kern="1200" smtClean="0">
                <a:solidFill>
                  <a:schemeClr val="tx1"/>
                </a:solidFill>
                <a:effectLst/>
                <a:latin typeface="+mn-lt"/>
                <a:ea typeface="+mn-ea"/>
                <a:cs typeface="+mn-cs"/>
              </a:rPr>
              <a:t> i one </a:t>
            </a:r>
            <a:r>
              <a:rPr lang="hr-HR" sz="1200" b="1" kern="1200" smtClean="0">
                <a:solidFill>
                  <a:schemeClr val="tx1"/>
                </a:solidFill>
                <a:effectLst/>
                <a:latin typeface="+mn-lt"/>
                <a:ea typeface="+mn-ea"/>
                <a:cs typeface="+mn-cs"/>
              </a:rPr>
              <a:t>nasljeđuju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njezina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svojstva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Često</a:t>
            </a:r>
            <a:r>
              <a:rPr lang="hr-HR" sz="1200" kern="1200" smtClean="0">
                <a:solidFill>
                  <a:schemeClr val="tx1"/>
                </a:solidFill>
                <a:effectLst/>
                <a:latin typeface="+mn-lt"/>
                <a:ea typeface="+mn-ea"/>
                <a:cs typeface="+mn-cs"/>
              </a:rPr>
              <a:t> se </a:t>
            </a:r>
            <a:r>
              <a:rPr lang="hr-HR" sz="1200" b="1" kern="1200" smtClean="0">
                <a:solidFill>
                  <a:schemeClr val="tx1"/>
                </a:solidFill>
                <a:effectLst/>
                <a:latin typeface="+mn-lt"/>
                <a:ea typeface="+mn-ea"/>
                <a:cs typeface="+mn-cs"/>
              </a:rPr>
              <a:t>koriste</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nazivi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roditeljska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(parent class) i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dijete</a:t>
            </a:r>
            <a:r>
              <a:rPr lang="hr-HR" sz="1200" kern="1200" smtClean="0">
                <a:solidFill>
                  <a:schemeClr val="tx1"/>
                </a:solidFill>
                <a:effectLst/>
                <a:latin typeface="+mn-lt"/>
                <a:ea typeface="+mn-ea"/>
                <a:cs typeface="+mn-cs"/>
              </a:rPr>
              <a:t> (child class). Roditeljska klasa je klasa koja se koristi kao baza za nasljeđivanje, a od nje nasljeđuje klasa dijete. </a:t>
            </a:r>
            <a:r>
              <a:rPr lang="hr-HR" sz="1200" b="1" kern="1200" smtClean="0">
                <a:solidFill>
                  <a:schemeClr val="tx1"/>
                </a:solidFill>
                <a:effectLst/>
                <a:latin typeface="+mn-lt"/>
                <a:ea typeface="+mn-ea"/>
                <a:cs typeface="+mn-cs"/>
              </a:rPr>
              <a:t>Izvedena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može biti i </a:t>
            </a:r>
            <a:r>
              <a:rPr lang="hr-HR" sz="1200" b="1" kern="1200" smtClean="0">
                <a:solidFill>
                  <a:schemeClr val="tx1"/>
                </a:solidFill>
                <a:effectLst/>
                <a:latin typeface="+mn-lt"/>
                <a:ea typeface="+mn-ea"/>
                <a:cs typeface="+mn-cs"/>
              </a:rPr>
              <a:t>dalje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proširena</a:t>
            </a:r>
            <a:r>
              <a:rPr lang="hr-HR" sz="1200" kern="1200" smtClean="0">
                <a:solidFill>
                  <a:schemeClr val="tx1"/>
                </a:solidFill>
                <a:effectLst/>
                <a:latin typeface="+mn-lt"/>
                <a:ea typeface="+mn-ea"/>
                <a:cs typeface="+mn-cs"/>
              </a:rPr>
              <a:t>, to jest </a:t>
            </a:r>
            <a:r>
              <a:rPr lang="hr-HR" sz="1200" b="1" kern="1200" smtClean="0">
                <a:solidFill>
                  <a:schemeClr val="tx1"/>
                </a:solidFill>
                <a:effectLst/>
                <a:latin typeface="+mn-lt"/>
                <a:ea typeface="+mn-ea"/>
                <a:cs typeface="+mn-cs"/>
              </a:rPr>
              <a:t>može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imati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vlastite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izvedene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klase</a:t>
            </a:r>
            <a:r>
              <a:rPr lang="hr-HR" sz="1200" kern="1200" smtClean="0">
                <a:solidFill>
                  <a:schemeClr val="tx1"/>
                </a:solidFill>
                <a:effectLst/>
                <a:latin typeface="+mn-lt"/>
                <a:ea typeface="+mn-ea"/>
                <a:cs typeface="+mn-cs"/>
              </a:rPr>
              <a:t>. Te klase mogu dalje imati svoje izvedene klase i tako dalje dokle god je potrebno za funkcioniranje aplikacije.</a:t>
            </a:r>
          </a:p>
          <a:p>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OOP</a:t>
            </a:r>
            <a:r>
              <a:rPr lang="hr-HR" sz="1200" kern="1200" smtClean="0">
                <a:solidFill>
                  <a:schemeClr val="tx1"/>
                </a:solidFill>
                <a:effectLst/>
                <a:latin typeface="+mn-lt"/>
                <a:ea typeface="+mn-ea"/>
                <a:cs typeface="+mn-cs"/>
              </a:rPr>
              <a:t> razlikuje </a:t>
            </a:r>
            <a:r>
              <a:rPr lang="hr-HR" sz="1200" b="1" kern="1200" smtClean="0">
                <a:solidFill>
                  <a:schemeClr val="tx1"/>
                </a:solidFill>
                <a:effectLst/>
                <a:latin typeface="+mn-lt"/>
                <a:ea typeface="+mn-ea"/>
                <a:cs typeface="+mn-cs"/>
              </a:rPr>
              <a:t>tri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vrste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nasljeđivanja</a:t>
            </a:r>
            <a:r>
              <a:rPr lang="hr-HR" sz="1200" kern="120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Prva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vrsta</a:t>
            </a:r>
            <a:r>
              <a:rPr lang="hr-HR" sz="1200" kern="1200" smtClean="0">
                <a:solidFill>
                  <a:schemeClr val="tx1"/>
                </a:solidFill>
                <a:effectLst/>
                <a:latin typeface="+mn-lt"/>
                <a:ea typeface="+mn-ea"/>
                <a:cs typeface="+mn-cs"/>
              </a:rPr>
              <a:t> nasljeđivanja odgovara s </a:t>
            </a:r>
            <a:r>
              <a:rPr lang="hr-HR" sz="1200" b="1" kern="1200" smtClean="0">
                <a:solidFill>
                  <a:schemeClr val="tx1"/>
                </a:solidFill>
                <a:effectLst/>
                <a:latin typeface="+mn-lt"/>
                <a:ea typeface="+mn-ea"/>
                <a:cs typeface="+mn-cs"/>
              </a:rPr>
              <a:t>nasljeđivanjem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sučelja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programima</a:t>
            </a:r>
            <a:r>
              <a:rPr lang="hr-HR" sz="1200" kern="1200" smtClean="0">
                <a:solidFill>
                  <a:schemeClr val="tx1"/>
                </a:solidFill>
                <a:effectLst/>
                <a:latin typeface="+mn-lt"/>
                <a:ea typeface="+mn-ea"/>
                <a:cs typeface="+mn-cs"/>
              </a:rPr>
              <a:t>. Ovo nasljeđivanje je </a:t>
            </a:r>
            <a:r>
              <a:rPr lang="hr-HR" sz="1200" b="1" kern="1200" smtClean="0">
                <a:solidFill>
                  <a:schemeClr val="tx1"/>
                </a:solidFill>
                <a:effectLst/>
                <a:latin typeface="+mn-lt"/>
                <a:ea typeface="+mn-ea"/>
                <a:cs typeface="+mn-cs"/>
              </a:rPr>
              <a:t>ključno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programiranju</a:t>
            </a:r>
            <a:r>
              <a:rPr lang="hr-HR" sz="1200" kern="1200" smtClean="0">
                <a:solidFill>
                  <a:schemeClr val="tx1"/>
                </a:solidFill>
                <a:effectLst/>
                <a:latin typeface="+mn-lt"/>
                <a:ea typeface="+mn-ea"/>
                <a:cs typeface="+mn-cs"/>
              </a:rPr>
              <a:t>. Ako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nasljeđuje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sučelje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svoga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roditeljskog</a:t>
            </a:r>
            <a:r>
              <a:rPr lang="hr-HR" sz="1200" kern="1200" smtClean="0">
                <a:solidFill>
                  <a:schemeClr val="tx1"/>
                </a:solidFill>
                <a:effectLst/>
                <a:latin typeface="+mn-lt"/>
                <a:ea typeface="+mn-ea"/>
                <a:cs typeface="+mn-cs"/>
              </a:rPr>
              <a:t> objekta, onda </a:t>
            </a:r>
            <a:r>
              <a:rPr lang="hr-HR" sz="1200" b="1" kern="1200" smtClean="0">
                <a:solidFill>
                  <a:schemeClr val="tx1"/>
                </a:solidFill>
                <a:effectLst/>
                <a:latin typeface="+mn-lt"/>
                <a:ea typeface="+mn-ea"/>
                <a:cs typeface="+mn-cs"/>
              </a:rPr>
              <a:t>taj</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nudi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isto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što</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roditeljski</a:t>
            </a:r>
            <a:r>
              <a:rPr lang="hr-HR" sz="1200" kern="1200" smtClean="0">
                <a:solidFill>
                  <a:schemeClr val="tx1"/>
                </a:solidFill>
                <a:effectLst/>
                <a:latin typeface="+mn-lt"/>
                <a:ea typeface="+mn-ea"/>
                <a:cs typeface="+mn-cs"/>
              </a:rPr>
              <a:t> objekt, te je stoga </a:t>
            </a:r>
            <a:r>
              <a:rPr lang="hr-HR" sz="1200" b="1" kern="1200" smtClean="0">
                <a:solidFill>
                  <a:schemeClr val="tx1"/>
                </a:solidFill>
                <a:effectLst/>
                <a:latin typeface="+mn-lt"/>
                <a:ea typeface="+mn-ea"/>
                <a:cs typeface="+mn-cs"/>
              </a:rPr>
              <a:t>sposoban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oponašati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roditeljsku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instancu</a:t>
            </a:r>
            <a:r>
              <a:rPr lang="hr-HR" sz="1200" kern="1200" smtClean="0">
                <a:solidFill>
                  <a:schemeClr val="tx1"/>
                </a:solidFill>
                <a:effectLst/>
                <a:latin typeface="+mn-lt"/>
                <a:ea typeface="+mn-ea"/>
                <a:cs typeface="+mn-cs"/>
              </a:rPr>
              <a:t>. Ovo nasljeđivanje ne primjenjuje se samo na sučeljima, nego i u implementaciji posebnih tipova datoteka od strane klasa.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b="1" kern="1200" smtClean="0">
                <a:solidFill>
                  <a:schemeClr val="tx1"/>
                </a:solidFill>
                <a:effectLst/>
                <a:latin typeface="+mn-lt"/>
                <a:ea typeface="+mn-ea"/>
                <a:cs typeface="+mn-cs"/>
              </a:rPr>
              <a:t>Drugo</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nasljeđivanje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implementacije</a:t>
            </a:r>
            <a:r>
              <a:rPr lang="hr-HR" sz="1200" kern="1200" smtClean="0">
                <a:solidFill>
                  <a:schemeClr val="tx1"/>
                </a:solidFill>
                <a:effectLst/>
                <a:latin typeface="+mn-lt"/>
                <a:ea typeface="+mn-ea"/>
                <a:cs typeface="+mn-cs"/>
              </a:rPr>
              <a:t> koje se nameće u nasljeđivanju klasa. </a:t>
            </a:r>
            <a:r>
              <a:rPr lang="hr-HR" sz="1200" b="1" kern="1200" smtClean="0">
                <a:solidFill>
                  <a:schemeClr val="tx1"/>
                </a:solidFill>
                <a:effectLst/>
                <a:latin typeface="+mn-lt"/>
                <a:ea typeface="+mn-ea"/>
                <a:cs typeface="+mn-cs"/>
              </a:rPr>
              <a:t>Objekt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preuzima</a:t>
            </a:r>
            <a:r>
              <a:rPr lang="hr-HR" sz="1200" kern="1200" smtClean="0">
                <a:solidFill>
                  <a:schemeClr val="tx1"/>
                </a:solidFill>
                <a:effectLst/>
                <a:latin typeface="+mn-lt"/>
                <a:ea typeface="+mn-ea"/>
                <a:cs typeface="+mn-cs"/>
              </a:rPr>
              <a:t> ne samo </a:t>
            </a:r>
            <a:r>
              <a:rPr lang="hr-HR" sz="1200" b="1" kern="1200" smtClean="0">
                <a:solidFill>
                  <a:schemeClr val="tx1"/>
                </a:solidFill>
                <a:effectLst/>
                <a:latin typeface="+mn-lt"/>
                <a:ea typeface="+mn-ea"/>
                <a:cs typeface="+mn-cs"/>
              </a:rPr>
              <a:t>sučelje</a:t>
            </a:r>
            <a:r>
              <a:rPr lang="hr-HR" sz="1200" kern="1200" smtClean="0">
                <a:solidFill>
                  <a:schemeClr val="tx1"/>
                </a:solidFill>
                <a:effectLst/>
                <a:latin typeface="+mn-lt"/>
                <a:ea typeface="+mn-ea"/>
                <a:cs typeface="+mn-cs"/>
              </a:rPr>
              <a:t> nego </a:t>
            </a:r>
            <a:r>
              <a:rPr lang="hr-HR" sz="1200" b="1" kern="1200" smtClean="0">
                <a:solidFill>
                  <a:schemeClr val="tx1"/>
                </a:solidFill>
                <a:effectLst/>
                <a:latin typeface="+mn-lt"/>
                <a:ea typeface="+mn-ea"/>
                <a:cs typeface="+mn-cs"/>
              </a:rPr>
              <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cijelu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implementaciju</a:t>
            </a:r>
            <a:r>
              <a:rPr lang="hr-HR" sz="1200" kern="1200" smtClean="0">
                <a:solidFill>
                  <a:schemeClr val="tx1"/>
                </a:solidFill>
                <a:effectLst/>
                <a:latin typeface="+mn-lt"/>
                <a:ea typeface="+mn-ea"/>
                <a:cs typeface="+mn-cs"/>
              </a:rPr>
              <a:t>. Zbog toga taj objekt ne mora definirati svoju vlastitu metodu, nego koristi metode roditeljskog objekta.</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I zadnje, </a:t>
            </a:r>
            <a:r>
              <a:rPr lang="hr-HR" sz="1200" b="1" kern="1200" smtClean="0">
                <a:solidFill>
                  <a:schemeClr val="tx1"/>
                </a:solidFill>
                <a:effectLst/>
                <a:latin typeface="+mn-lt"/>
                <a:ea typeface="+mn-ea"/>
                <a:cs typeface="+mn-cs"/>
              </a:rPr>
              <a:t>treće</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prirodno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nasljeđivanje</a:t>
            </a:r>
            <a:r>
              <a:rPr lang="hr-HR" sz="1200" kern="1200" smtClean="0">
                <a:solidFill>
                  <a:schemeClr val="tx1"/>
                </a:solidFill>
                <a:effectLst/>
                <a:latin typeface="+mn-lt"/>
                <a:ea typeface="+mn-ea"/>
                <a:cs typeface="+mn-cs"/>
              </a:rPr>
              <a:t> koje govori o tome kako se gleda na </a:t>
            </a:r>
            <a:r>
              <a:rPr lang="hr-HR" sz="1200" b="1" kern="1200" smtClean="0">
                <a:solidFill>
                  <a:schemeClr val="tx1"/>
                </a:solidFill>
                <a:effectLst/>
                <a:latin typeface="+mn-lt"/>
                <a:ea typeface="+mn-ea"/>
                <a:cs typeface="+mn-cs"/>
              </a:rPr>
              <a:t>specijalizaciju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objekata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bez</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obzira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programiranost</a:t>
            </a:r>
            <a:r>
              <a:rPr lang="hr-HR" sz="1200" kern="1200" smtClean="0">
                <a:solidFill>
                  <a:schemeClr val="tx1"/>
                </a:solidFill>
                <a:effectLst/>
                <a:latin typeface="+mn-lt"/>
                <a:ea typeface="+mn-ea"/>
                <a:cs typeface="+mn-cs"/>
              </a:rPr>
              <a:t>. Dobro programiran program sadrži sve tri vrste nasljeđivanja koje su u skladu. </a:t>
            </a:r>
          </a:p>
          <a:p>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7</a:t>
            </a:fld>
            <a:endParaRPr lang="hr-HR"/>
          </a:p>
        </p:txBody>
      </p:sp>
    </p:spTree>
    <p:extLst>
      <p:ext uri="{BB962C8B-B14F-4D97-AF65-F5344CB8AC3E}">
        <p14:creationId xmlns:p14="http://schemas.microsoft.com/office/powerpoint/2010/main" val="21731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stdClass je prazan razred unutar PHP dokumenta koji nema svojstva, metode ili roditelje. Koristeći PHP stdClass značajke možemo stvoriti objekt i dodijeliti mu podatke, bez da formalno definiramo klasu. Pretpostavimo da smo brzo stvoriti novi objekt za držanje nekih podataka o autima. To bi izgledalo ovako:</a:t>
            </a:r>
          </a:p>
          <a:p>
            <a:endParaRPr lang="hr-HR"/>
          </a:p>
        </p:txBody>
      </p:sp>
      <p:sp>
        <p:nvSpPr>
          <p:cNvPr id="4" name="Slide Number Placeholder 3"/>
          <p:cNvSpPr>
            <a:spLocks noGrp="1"/>
          </p:cNvSpPr>
          <p:nvPr>
            <p:ph type="sldNum" sz="quarter" idx="10"/>
          </p:nvPr>
        </p:nvSpPr>
        <p:spPr/>
        <p:txBody>
          <a:bodyPr/>
          <a:lstStyle/>
          <a:p>
            <a:fld id="{0C4254DC-AF6C-4BE3-A95B-A719E5AB3FEC}" type="slidenum">
              <a:rPr lang="hr-HR" smtClean="0"/>
              <a:t>9</a:t>
            </a:fld>
            <a:endParaRPr lang="hr-HR"/>
          </a:p>
        </p:txBody>
      </p:sp>
    </p:spTree>
    <p:extLst>
      <p:ext uri="{BB962C8B-B14F-4D97-AF65-F5344CB8AC3E}">
        <p14:creationId xmlns:p14="http://schemas.microsoft.com/office/powerpoint/2010/main" val="2218315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23223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634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47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775082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595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22931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4143576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8296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130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6199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40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77D702-17F8-4BDF-B32D-5ABBB2A553FC}" type="datetimeFigureOut">
              <a:rPr lang="en-GB" smtClean="0"/>
              <a:t>08/08/2016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24578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77D702-17F8-4BDF-B32D-5ABBB2A553FC}" type="datetimeFigureOut">
              <a:rPr lang="en-GB" smtClean="0"/>
              <a:t>08/08/2016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71536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7D702-17F8-4BDF-B32D-5ABBB2A553FC}" type="datetimeFigureOut">
              <a:rPr lang="en-GB" smtClean="0"/>
              <a:t>08/08/2016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0577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52530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85014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7D702-17F8-4BDF-B32D-5ABBB2A553FC}" type="datetimeFigureOut">
              <a:rPr lang="en-GB" smtClean="0"/>
              <a:t>08/08/2016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BF13E1-B7B1-4D8D-96FB-0076A4865071}" type="slidenum">
              <a:rPr lang="en-GB" smtClean="0"/>
              <a:t>‹#›</a:t>
            </a:fld>
            <a:endParaRPr lang="en-GB"/>
          </a:p>
        </p:txBody>
      </p:sp>
    </p:spTree>
    <p:extLst>
      <p:ext uri="{BB962C8B-B14F-4D97-AF65-F5344CB8AC3E}">
        <p14:creationId xmlns:p14="http://schemas.microsoft.com/office/powerpoint/2010/main" val="218207994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1000"/>
            <a:lum/>
          </a:blip>
          <a:srcRect/>
          <a:stretch>
            <a:fillRect t="-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3600" smtClean="0"/>
              <a:t>Objektno orijentirano programiranje</a:t>
            </a:r>
            <a:endParaRPr lang="en-GB" sz="3600" dirty="0"/>
          </a:p>
        </p:txBody>
      </p:sp>
      <p:sp>
        <p:nvSpPr>
          <p:cNvPr id="3" name="Subtitle 2"/>
          <p:cNvSpPr>
            <a:spLocks noGrp="1"/>
          </p:cNvSpPr>
          <p:nvPr>
            <p:ph type="subTitle" idx="1"/>
          </p:nvPr>
        </p:nvSpPr>
        <p:spPr/>
        <p:txBody>
          <a:bodyPr>
            <a:noAutofit/>
          </a:bodyPr>
          <a:lstStyle/>
          <a:p>
            <a:pPr algn="r"/>
            <a:endParaRPr lang="en-GB" dirty="0">
              <a:solidFill>
                <a:schemeClr val="tx1"/>
              </a:solidFill>
            </a:endParaRPr>
          </a:p>
        </p:txBody>
      </p:sp>
    </p:spTree>
    <p:extLst>
      <p:ext uri="{BB962C8B-B14F-4D97-AF65-F5344CB8AC3E}">
        <p14:creationId xmlns:p14="http://schemas.microsoft.com/office/powerpoint/2010/main" val="22228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hr-HR" smtClean="0"/>
              <a:t>Hvala na pažnji !</a:t>
            </a:r>
            <a:endParaRPr lang="hr-HR"/>
          </a:p>
        </p:txBody>
      </p:sp>
      <p:sp>
        <p:nvSpPr>
          <p:cNvPr id="7" name="Subtitle 6"/>
          <p:cNvSpPr>
            <a:spLocks noGrp="1"/>
          </p:cNvSpPr>
          <p:nvPr>
            <p:ph type="subTitle" idx="1"/>
          </p:nvPr>
        </p:nvSpPr>
        <p:spPr/>
        <p:txBody>
          <a:bodyPr/>
          <a:lstStyle/>
          <a:p>
            <a:endParaRPr lang="hr-HR"/>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Tree>
    <p:extLst>
      <p:ext uri="{BB962C8B-B14F-4D97-AF65-F5344CB8AC3E}">
        <p14:creationId xmlns:p14="http://schemas.microsoft.com/office/powerpoint/2010/main" val="4001453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Uvod	</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OOP – jednom napisana funkcija ne mora se više pisati</a:t>
            </a:r>
          </a:p>
          <a:p>
            <a:endParaRPr lang="hr-HR" sz="2000"/>
          </a:p>
          <a:p>
            <a:r>
              <a:rPr lang="hr-HR" sz="2000" smtClean="0"/>
              <a:t>„pakiranje” i pozivanje ranije napisanih funkcija</a:t>
            </a:r>
          </a:p>
          <a:p>
            <a:endParaRPr lang="hr-HR" sz="2000"/>
          </a:p>
          <a:p>
            <a:r>
              <a:rPr lang="hr-HR" sz="2000" smtClean="0"/>
              <a:t>jednostavno ispravljanje grešaka</a:t>
            </a:r>
          </a:p>
          <a:p>
            <a:endParaRPr lang="hr-HR" sz="2000"/>
          </a:p>
          <a:p>
            <a:r>
              <a:rPr lang="hr-HR" sz="2000" smtClean="0"/>
              <a:t>olakšava rad, skraćuje vrijeme, uredniji kod...</a:t>
            </a:r>
          </a:p>
          <a:p>
            <a:endParaRPr lang="hr-HR" sz="2000"/>
          </a:p>
          <a:p>
            <a:r>
              <a:rPr lang="hr-HR" sz="2000" smtClean="0"/>
              <a:t>C++, Java, C#, Phyton, PHP...</a:t>
            </a:r>
            <a:endParaRPr lang="en-GB" sz="2000"/>
          </a:p>
        </p:txBody>
      </p:sp>
    </p:spTree>
    <p:extLst>
      <p:ext uri="{BB962C8B-B14F-4D97-AF65-F5344CB8AC3E}">
        <p14:creationId xmlns:p14="http://schemas.microsoft.com/office/powerpoint/2010/main" val="405966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Klasa i objekt</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klasa – općenita svojstva </a:t>
            </a:r>
            <a:r>
              <a:rPr lang="hr-HR" sz="2000" smtClean="0">
                <a:sym typeface="Wingdings" panose="05000000000000000000" pitchFamily="2" charset="2"/>
              </a:rPr>
              <a:t> predložak za objekt</a:t>
            </a:r>
          </a:p>
          <a:p>
            <a:endParaRPr lang="hr-HR" sz="2000">
              <a:sym typeface="Wingdings" panose="05000000000000000000" pitchFamily="2" charset="2"/>
            </a:endParaRPr>
          </a:p>
          <a:p>
            <a:r>
              <a:rPr lang="hr-HR" sz="2000" smtClean="0">
                <a:sym typeface="Wingdings" panose="05000000000000000000" pitchFamily="2" charset="2"/>
              </a:rPr>
              <a:t>objekt – konkretizacija klase </a:t>
            </a:r>
          </a:p>
          <a:p>
            <a:endParaRPr lang="hr-HR" sz="2000">
              <a:sym typeface="Wingdings" panose="05000000000000000000" pitchFamily="2" charset="2"/>
            </a:endParaRPr>
          </a:p>
          <a:p>
            <a:r>
              <a:rPr lang="hr-HR" sz="2000" smtClean="0">
                <a:sym typeface="Wingdings" panose="05000000000000000000" pitchFamily="2" charset="2"/>
              </a:rPr>
              <a:t>klase mogu imati: </a:t>
            </a:r>
          </a:p>
          <a:p>
            <a:pPr lvl="1"/>
            <a:r>
              <a:rPr lang="hr-HR" sz="2000" smtClean="0">
                <a:sym typeface="Wingdings" panose="05000000000000000000" pitchFamily="2" charset="2"/>
              </a:rPr>
              <a:t>svojstva – globalne varijable</a:t>
            </a:r>
          </a:p>
          <a:p>
            <a:pPr lvl="1"/>
            <a:r>
              <a:rPr lang="hr-HR" sz="2000" smtClean="0">
                <a:sym typeface="Wingdings" panose="05000000000000000000" pitchFamily="2" charset="2"/>
              </a:rPr>
              <a:t>metode – radnje koje će se moći izvršavati nad klasom</a:t>
            </a:r>
          </a:p>
          <a:p>
            <a:endParaRPr lang="hr-HR" sz="2000" smtClean="0">
              <a:sym typeface="Wingdings" panose="05000000000000000000" pitchFamily="2" charset="2"/>
            </a:endParaRPr>
          </a:p>
          <a:p>
            <a:r>
              <a:rPr lang="hr-HR" sz="2000" smtClean="0">
                <a:sym typeface="Wingdings" panose="05000000000000000000" pitchFamily="2" charset="2"/>
              </a:rPr>
              <a:t>svojstva + metode = elementi klase</a:t>
            </a:r>
            <a:endParaRPr lang="hr-HR" sz="2000">
              <a:sym typeface="Wingdings" panose="05000000000000000000" pitchFamily="2" charset="2"/>
            </a:endParaRPr>
          </a:p>
          <a:p>
            <a:pPr marL="57150" indent="0">
              <a:buNone/>
            </a:pPr>
            <a:endParaRPr lang="en-GB" sz="2000"/>
          </a:p>
        </p:txBody>
      </p:sp>
    </p:spTree>
    <p:extLst>
      <p:ext uri="{BB962C8B-B14F-4D97-AF65-F5344CB8AC3E}">
        <p14:creationId xmlns:p14="http://schemas.microsoft.com/office/powerpoint/2010/main" val="373315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smtClean="0"/>
              <a:t>Klasa i objekt</a:t>
            </a:r>
            <a:endParaRPr lang="hr-HR"/>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9" name="Slika 4"/>
          <p:cNvPicPr>
            <a:picLocks noGrp="1"/>
          </p:cNvPicPr>
          <p:nvPr>
            <p:ph sz="half" idx="1"/>
          </p:nvPr>
        </p:nvPicPr>
        <p:blipFill rotWithShape="1">
          <a:blip r:embed="rId4">
            <a:extLst>
              <a:ext uri="{28A0092B-C50C-407E-A947-70E740481C1C}">
                <a14:useLocalDpi xmlns:a14="http://schemas.microsoft.com/office/drawing/2010/main" val="0"/>
              </a:ext>
            </a:extLst>
          </a:blip>
          <a:srcRect t="1857"/>
          <a:stretch/>
        </p:blipFill>
        <p:spPr bwMode="auto">
          <a:xfrm>
            <a:off x="1000404" y="1781044"/>
            <a:ext cx="3324225" cy="3524242"/>
          </a:xfrm>
          <a:prstGeom prst="rect">
            <a:avLst/>
          </a:prstGeom>
          <a:ln>
            <a:noFill/>
          </a:ln>
          <a:extLst>
            <a:ext uri="{53640926-AAD7-44D8-BBD7-CCE9431645EC}">
              <a14:shadowObscured xmlns:a14="http://schemas.microsoft.com/office/drawing/2010/main"/>
            </a:ext>
          </a:extLst>
        </p:spPr>
      </p:pic>
      <p:pic>
        <p:nvPicPr>
          <p:cNvPr id="10" name="Slika 5"/>
          <p:cNvPicPr>
            <a:picLocks noGrp="1"/>
          </p:cNvPicPr>
          <p:nvPr>
            <p:ph sz="half" idx="2"/>
          </p:nvPr>
        </p:nvPicPr>
        <p:blipFill>
          <a:blip r:embed="rId5">
            <a:extLst>
              <a:ext uri="{28A0092B-C50C-407E-A947-70E740481C1C}">
                <a14:useLocalDpi xmlns:a14="http://schemas.microsoft.com/office/drawing/2010/main" val="0"/>
              </a:ext>
            </a:extLst>
          </a:blip>
          <a:stretch>
            <a:fillRect/>
          </a:stretch>
        </p:blipFill>
        <p:spPr>
          <a:xfrm>
            <a:off x="5570023" y="1776278"/>
            <a:ext cx="3009900" cy="3533775"/>
          </a:xfrm>
          <a:prstGeom prst="rect">
            <a:avLst/>
          </a:prstGeom>
        </p:spPr>
      </p:pic>
      <p:sp>
        <p:nvSpPr>
          <p:cNvPr id="11" name="TextBox 10"/>
          <p:cNvSpPr txBox="1"/>
          <p:nvPr/>
        </p:nvSpPr>
        <p:spPr>
          <a:xfrm>
            <a:off x="1203289" y="5365546"/>
            <a:ext cx="2918453" cy="307777"/>
          </a:xfrm>
          <a:prstGeom prst="rect">
            <a:avLst/>
          </a:prstGeom>
          <a:noFill/>
        </p:spPr>
        <p:txBody>
          <a:bodyPr wrap="square" rtlCol="0">
            <a:spAutoFit/>
          </a:bodyPr>
          <a:lstStyle/>
          <a:p>
            <a:r>
              <a:rPr lang="hr-HR" sz="1400" smtClean="0">
                <a:solidFill>
                  <a:schemeClr val="tx2">
                    <a:lumMod val="60000"/>
                    <a:lumOff val="40000"/>
                  </a:schemeClr>
                </a:solidFill>
              </a:rPr>
              <a:t>Klasa = Automobil, objekt = Opel</a:t>
            </a:r>
            <a:endParaRPr lang="hr-HR" sz="1400">
              <a:solidFill>
                <a:schemeClr val="tx2">
                  <a:lumMod val="60000"/>
                  <a:lumOff val="40000"/>
                </a:schemeClr>
              </a:solidFill>
            </a:endParaRPr>
          </a:p>
        </p:txBody>
      </p:sp>
      <p:sp>
        <p:nvSpPr>
          <p:cNvPr id="12" name="TextBox 11"/>
          <p:cNvSpPr txBox="1"/>
          <p:nvPr/>
        </p:nvSpPr>
        <p:spPr>
          <a:xfrm>
            <a:off x="5615746" y="5365546"/>
            <a:ext cx="2918453" cy="307777"/>
          </a:xfrm>
          <a:prstGeom prst="rect">
            <a:avLst/>
          </a:prstGeom>
          <a:noFill/>
        </p:spPr>
        <p:txBody>
          <a:bodyPr wrap="square" rtlCol="0">
            <a:spAutoFit/>
          </a:bodyPr>
          <a:lstStyle/>
          <a:p>
            <a:pPr algn="ctr"/>
            <a:r>
              <a:rPr lang="hr-HR" sz="1400" smtClean="0">
                <a:solidFill>
                  <a:schemeClr val="tx2">
                    <a:lumMod val="60000"/>
                    <a:lumOff val="40000"/>
                  </a:schemeClr>
                </a:solidFill>
              </a:rPr>
              <a:t>Metoda i svojstvo</a:t>
            </a:r>
            <a:endParaRPr lang="hr-HR" sz="1400">
              <a:solidFill>
                <a:schemeClr val="tx2">
                  <a:lumMod val="60000"/>
                  <a:lumOff val="40000"/>
                </a:schemeClr>
              </a:solidFill>
            </a:endParaRPr>
          </a:p>
        </p:txBody>
      </p:sp>
    </p:spTree>
    <p:extLst>
      <p:ext uri="{BB962C8B-B14F-4D97-AF65-F5344CB8AC3E}">
        <p14:creationId xmlns:p14="http://schemas.microsoft.com/office/powerpoint/2010/main" val="5578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Private i public</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r>
              <a:rPr lang="hr-HR" smtClean="0"/>
              <a:t>cilj klase – osigurati pristup svojstvima i metodama iz drugih klasa</a:t>
            </a:r>
          </a:p>
          <a:p>
            <a:endParaRPr lang="hr-HR"/>
          </a:p>
          <a:p>
            <a:r>
              <a:rPr lang="hr-HR" i="1" smtClean="0"/>
              <a:t>public</a:t>
            </a:r>
            <a:r>
              <a:rPr lang="hr-HR" smtClean="0"/>
              <a:t> – omogućava pristup klasi</a:t>
            </a:r>
          </a:p>
          <a:p>
            <a:endParaRPr lang="hr-HR" i="1"/>
          </a:p>
          <a:p>
            <a:r>
              <a:rPr lang="hr-HR" i="1" smtClean="0"/>
              <a:t>private </a:t>
            </a:r>
            <a:r>
              <a:rPr lang="hr-HR" smtClean="0"/>
              <a:t>– onemogućava pristup klasi	</a:t>
            </a:r>
            <a:endParaRPr lang="en-GB" i="1"/>
          </a:p>
        </p:txBody>
      </p:sp>
      <p:pic>
        <p:nvPicPr>
          <p:cNvPr id="6" name="Slika 7"/>
          <p:cNvPicPr/>
          <p:nvPr/>
        </p:nvPicPr>
        <p:blipFill rotWithShape="1">
          <a:blip r:embed="rId5"/>
          <a:srcRect l="62007" t="36765" r="13772" b="40588"/>
          <a:stretch/>
        </p:blipFill>
        <p:spPr bwMode="auto">
          <a:xfrm>
            <a:off x="1339685" y="3964394"/>
            <a:ext cx="3256066" cy="1759511"/>
          </a:xfrm>
          <a:prstGeom prst="rect">
            <a:avLst/>
          </a:prstGeom>
          <a:ln>
            <a:noFill/>
          </a:ln>
          <a:extLst>
            <a:ext uri="{53640926-AAD7-44D8-BBD7-CCE9431645EC}">
              <a14:shadowObscured xmlns:a14="http://schemas.microsoft.com/office/drawing/2010/main"/>
            </a:ext>
          </a:extLst>
        </p:spPr>
      </p:pic>
      <p:pic>
        <p:nvPicPr>
          <p:cNvPr id="7" name="Slika 8"/>
          <p:cNvPicPr/>
          <p:nvPr/>
        </p:nvPicPr>
        <p:blipFill>
          <a:blip r:embed="rId6">
            <a:extLst>
              <a:ext uri="{28A0092B-C50C-407E-A947-70E740481C1C}">
                <a14:useLocalDpi xmlns:a14="http://schemas.microsoft.com/office/drawing/2010/main" val="0"/>
              </a:ext>
            </a:extLst>
          </a:blip>
          <a:stretch>
            <a:fillRect/>
          </a:stretch>
        </p:blipFill>
        <p:spPr>
          <a:xfrm>
            <a:off x="5531117" y="2126587"/>
            <a:ext cx="3362325" cy="3914775"/>
          </a:xfrm>
          <a:prstGeom prst="rect">
            <a:avLst/>
          </a:prstGeom>
        </p:spPr>
      </p:pic>
      <p:sp>
        <p:nvSpPr>
          <p:cNvPr id="8" name="TextBox 7"/>
          <p:cNvSpPr txBox="1"/>
          <p:nvPr/>
        </p:nvSpPr>
        <p:spPr>
          <a:xfrm>
            <a:off x="1508491" y="5723905"/>
            <a:ext cx="2918453" cy="307777"/>
          </a:xfrm>
          <a:prstGeom prst="rect">
            <a:avLst/>
          </a:prstGeom>
          <a:noFill/>
        </p:spPr>
        <p:txBody>
          <a:bodyPr wrap="square" rtlCol="0">
            <a:spAutoFit/>
          </a:bodyPr>
          <a:lstStyle/>
          <a:p>
            <a:pPr algn="ctr"/>
            <a:r>
              <a:rPr lang="hr-HR" sz="1400" smtClean="0">
                <a:solidFill>
                  <a:schemeClr val="tx2">
                    <a:lumMod val="60000"/>
                    <a:lumOff val="40000"/>
                  </a:schemeClr>
                </a:solidFill>
              </a:rPr>
              <a:t>Public klase</a:t>
            </a:r>
            <a:endParaRPr lang="hr-HR" sz="1400">
              <a:solidFill>
                <a:schemeClr val="tx2">
                  <a:lumMod val="60000"/>
                  <a:lumOff val="40000"/>
                </a:schemeClr>
              </a:solidFill>
            </a:endParaRPr>
          </a:p>
        </p:txBody>
      </p:sp>
      <p:sp>
        <p:nvSpPr>
          <p:cNvPr id="9" name="TextBox 8"/>
          <p:cNvSpPr txBox="1"/>
          <p:nvPr/>
        </p:nvSpPr>
        <p:spPr>
          <a:xfrm>
            <a:off x="5753052" y="6006501"/>
            <a:ext cx="2918453" cy="307777"/>
          </a:xfrm>
          <a:prstGeom prst="rect">
            <a:avLst/>
          </a:prstGeom>
          <a:noFill/>
        </p:spPr>
        <p:txBody>
          <a:bodyPr wrap="square" rtlCol="0">
            <a:spAutoFit/>
          </a:bodyPr>
          <a:lstStyle/>
          <a:p>
            <a:pPr algn="ctr"/>
            <a:r>
              <a:rPr lang="hr-HR" sz="1400" smtClean="0">
                <a:solidFill>
                  <a:schemeClr val="tx2">
                    <a:lumMod val="60000"/>
                    <a:lumOff val="40000"/>
                  </a:schemeClr>
                </a:solidFill>
              </a:rPr>
              <a:t>Private klase</a:t>
            </a:r>
            <a:endParaRPr lang="hr-HR" sz="1400">
              <a:solidFill>
                <a:schemeClr val="tx2">
                  <a:lumMod val="60000"/>
                  <a:lumOff val="40000"/>
                </a:schemeClr>
              </a:solidFill>
            </a:endParaRPr>
          </a:p>
        </p:txBody>
      </p:sp>
    </p:spTree>
    <p:extLst>
      <p:ext uri="{BB962C8B-B14F-4D97-AF65-F5344CB8AC3E}">
        <p14:creationId xmlns:p14="http://schemas.microsoft.com/office/powerpoint/2010/main" val="3717933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Konstruktor</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konstruktor klase – metoda koja ima isto ime kao klasa, a ne vraća tip</a:t>
            </a:r>
          </a:p>
          <a:p>
            <a:endParaRPr lang="hr-HR" sz="2000"/>
          </a:p>
          <a:p>
            <a:r>
              <a:rPr lang="hr-HR" sz="2000" smtClean="0"/>
              <a:t>namjena – postavljanje svojstava objekta na inicijalne vrijednosti</a:t>
            </a:r>
          </a:p>
          <a:p>
            <a:endParaRPr lang="hr-HR" sz="2000"/>
          </a:p>
          <a:p>
            <a:endParaRPr lang="en-GB" sz="2000"/>
          </a:p>
        </p:txBody>
      </p:sp>
    </p:spTree>
    <p:extLst>
      <p:ext uri="{BB962C8B-B14F-4D97-AF65-F5344CB8AC3E}">
        <p14:creationId xmlns:p14="http://schemas.microsoft.com/office/powerpoint/2010/main" val="2785823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Nasljeđivanje</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Autofit/>
          </a:bodyPr>
          <a:lstStyle/>
          <a:p>
            <a:r>
              <a:rPr lang="hr-HR" sz="2000" smtClean="0"/>
              <a:t>nasljeđivanje – stjecanje obilježja prethodnika</a:t>
            </a:r>
          </a:p>
          <a:p>
            <a:endParaRPr lang="hr-HR" sz="2000"/>
          </a:p>
          <a:p>
            <a:r>
              <a:rPr lang="hr-HR" sz="2000" smtClean="0"/>
              <a:t>jednom kreiran objekt </a:t>
            </a:r>
            <a:r>
              <a:rPr lang="hr-HR" sz="2000" smtClean="0">
                <a:sym typeface="Wingdings" panose="05000000000000000000" pitchFamily="2" charset="2"/>
              </a:rPr>
              <a:t> novi objekti s istim svojstvima + nova svojstva</a:t>
            </a:r>
          </a:p>
          <a:p>
            <a:endParaRPr lang="hr-HR" sz="2000">
              <a:sym typeface="Wingdings" panose="05000000000000000000" pitchFamily="2" charset="2"/>
            </a:endParaRPr>
          </a:p>
          <a:p>
            <a:r>
              <a:rPr lang="hr-HR" sz="2000" smtClean="0"/>
              <a:t>bazna klasa (roditeljska), izvedena klasa (klasa dijete)</a:t>
            </a:r>
          </a:p>
          <a:p>
            <a:endParaRPr lang="hr-HR" sz="2000"/>
          </a:p>
          <a:p>
            <a:r>
              <a:rPr lang="hr-HR" sz="2000" smtClean="0"/>
              <a:t>tri vrste nasljeđivanja: </a:t>
            </a:r>
          </a:p>
          <a:p>
            <a:pPr lvl="1"/>
            <a:r>
              <a:rPr lang="hr-HR" smtClean="0"/>
              <a:t>nasljeđivanje sučelja u programima</a:t>
            </a:r>
          </a:p>
          <a:p>
            <a:pPr lvl="1"/>
            <a:r>
              <a:rPr lang="hr-HR" smtClean="0"/>
              <a:t>nasljeđivanje implementacije</a:t>
            </a:r>
          </a:p>
          <a:p>
            <a:pPr lvl="1"/>
            <a:r>
              <a:rPr lang="hr-HR" smtClean="0"/>
              <a:t>prirodno nasljeđivanje</a:t>
            </a:r>
            <a:endParaRPr lang="en-GB"/>
          </a:p>
        </p:txBody>
      </p:sp>
    </p:spTree>
    <p:extLst>
      <p:ext uri="{BB962C8B-B14F-4D97-AF65-F5344CB8AC3E}">
        <p14:creationId xmlns:p14="http://schemas.microsoft.com/office/powerpoint/2010/main" val="1342153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Nasljeđivanje</a:t>
            </a:r>
            <a:endParaRPr lang="en-GB" dirty="0"/>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9"/>
          <p:cNvPicPr/>
          <p:nvPr/>
        </p:nvPicPr>
        <p:blipFill>
          <a:blip r:embed="rId4">
            <a:extLst>
              <a:ext uri="{28A0092B-C50C-407E-A947-70E740481C1C}">
                <a14:useLocalDpi xmlns:a14="http://schemas.microsoft.com/office/drawing/2010/main" val="0"/>
              </a:ext>
            </a:extLst>
          </a:blip>
          <a:stretch>
            <a:fillRect/>
          </a:stretch>
        </p:blipFill>
        <p:spPr>
          <a:xfrm>
            <a:off x="2741618" y="1661400"/>
            <a:ext cx="4468099" cy="3938015"/>
          </a:xfrm>
          <a:prstGeom prst="rect">
            <a:avLst/>
          </a:prstGeom>
        </p:spPr>
      </p:pic>
      <p:sp>
        <p:nvSpPr>
          <p:cNvPr id="7" name="TextBox 6"/>
          <p:cNvSpPr txBox="1"/>
          <p:nvPr/>
        </p:nvSpPr>
        <p:spPr>
          <a:xfrm>
            <a:off x="3200131" y="5733585"/>
            <a:ext cx="2918453" cy="307777"/>
          </a:xfrm>
          <a:prstGeom prst="rect">
            <a:avLst/>
          </a:prstGeom>
          <a:noFill/>
        </p:spPr>
        <p:txBody>
          <a:bodyPr wrap="square" rtlCol="0">
            <a:spAutoFit/>
          </a:bodyPr>
          <a:lstStyle/>
          <a:p>
            <a:pPr algn="ctr"/>
            <a:r>
              <a:rPr lang="hr-HR" sz="1400" smtClean="0">
                <a:solidFill>
                  <a:schemeClr val="tx2">
                    <a:lumMod val="60000"/>
                    <a:lumOff val="40000"/>
                  </a:schemeClr>
                </a:solidFill>
              </a:rPr>
              <a:t>Nasljeđivanje</a:t>
            </a:r>
            <a:endParaRPr lang="hr-HR" sz="1400">
              <a:solidFill>
                <a:schemeClr val="tx2">
                  <a:lumMod val="60000"/>
                  <a:lumOff val="40000"/>
                </a:schemeClr>
              </a:solidFill>
            </a:endParaRPr>
          </a:p>
        </p:txBody>
      </p:sp>
    </p:spTree>
    <p:extLst>
      <p:ext uri="{BB962C8B-B14F-4D97-AF65-F5344CB8AC3E}">
        <p14:creationId xmlns:p14="http://schemas.microsoft.com/office/powerpoint/2010/main" val="190474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a:t>stdClass</a:t>
            </a:r>
            <a:r>
              <a:rPr lang="hr-HR"/>
              <a:t/>
            </a:r>
            <a:br>
              <a:rPr lang="hr-HR"/>
            </a:br>
            <a:endParaRPr lang="en-GB" dirty="0"/>
          </a:p>
        </p:txBody>
      </p:sp>
      <p:sp>
        <p:nvSpPr>
          <p:cNvPr id="3" name="Content Placeholder 2"/>
          <p:cNvSpPr>
            <a:spLocks noGrp="1"/>
          </p:cNvSpPr>
          <p:nvPr>
            <p:ph sz="half" idx="1"/>
          </p:nvPr>
        </p:nvSpPr>
        <p:spPr/>
        <p:txBody>
          <a:bodyPr>
            <a:normAutofit/>
          </a:bodyPr>
          <a:lstStyle/>
          <a:p>
            <a:endParaRPr lang="hr-HR" sz="2000" smtClean="0"/>
          </a:p>
          <a:p>
            <a:r>
              <a:rPr lang="hr-HR" sz="2000" smtClean="0"/>
              <a:t>prazan razred – nema svojstva, metode ili roditelje</a:t>
            </a:r>
          </a:p>
          <a:p>
            <a:endParaRPr lang="hr-HR" sz="2000"/>
          </a:p>
          <a:p>
            <a:r>
              <a:rPr lang="hr-HR" sz="2000" smtClean="0"/>
              <a:t>stvaranje objekta i dodjeljivanje podataka bez stvaranja klase</a:t>
            </a:r>
          </a:p>
          <a:p>
            <a:endParaRPr lang="en-GB" sz="200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7" name="Slika 10"/>
          <p:cNvPicPr>
            <a:picLocks noGrp="1"/>
          </p:cNvPicPr>
          <p:nvPr>
            <p:ph sz="half" idx="2"/>
          </p:nvPr>
        </p:nvPicPr>
        <p:blipFill>
          <a:blip r:embed="rId5">
            <a:extLst>
              <a:ext uri="{28A0092B-C50C-407E-A947-70E740481C1C}">
                <a14:useLocalDpi xmlns:a14="http://schemas.microsoft.com/office/drawing/2010/main" val="0"/>
              </a:ext>
            </a:extLst>
          </a:blip>
          <a:stretch>
            <a:fillRect/>
          </a:stretch>
        </p:blipFill>
        <p:spPr>
          <a:xfrm>
            <a:off x="5913120" y="2773680"/>
            <a:ext cx="3139440" cy="2105939"/>
          </a:xfrm>
          <a:prstGeom prst="rect">
            <a:avLst/>
          </a:prstGeom>
        </p:spPr>
      </p:pic>
      <p:sp>
        <p:nvSpPr>
          <p:cNvPr id="8" name="TextBox 7"/>
          <p:cNvSpPr txBox="1"/>
          <p:nvPr/>
        </p:nvSpPr>
        <p:spPr>
          <a:xfrm>
            <a:off x="5582132" y="4725730"/>
            <a:ext cx="2918453" cy="307777"/>
          </a:xfrm>
          <a:prstGeom prst="rect">
            <a:avLst/>
          </a:prstGeom>
          <a:noFill/>
        </p:spPr>
        <p:txBody>
          <a:bodyPr wrap="square" rtlCol="0">
            <a:spAutoFit/>
          </a:bodyPr>
          <a:lstStyle/>
          <a:p>
            <a:pPr algn="ctr"/>
            <a:r>
              <a:rPr lang="hr-HR" sz="1400" smtClean="0">
                <a:solidFill>
                  <a:schemeClr val="tx2">
                    <a:lumMod val="60000"/>
                    <a:lumOff val="40000"/>
                  </a:schemeClr>
                </a:solidFill>
              </a:rPr>
              <a:t>Public klase</a:t>
            </a:r>
            <a:endParaRPr lang="hr-HR" sz="1400">
              <a:solidFill>
                <a:schemeClr val="tx2">
                  <a:lumMod val="60000"/>
                  <a:lumOff val="40000"/>
                </a:schemeClr>
              </a:solidFill>
            </a:endParaRPr>
          </a:p>
        </p:txBody>
      </p:sp>
    </p:spTree>
    <p:extLst>
      <p:ext uri="{BB962C8B-B14F-4D97-AF65-F5344CB8AC3E}">
        <p14:creationId xmlns:p14="http://schemas.microsoft.com/office/powerpoint/2010/main" val="3313364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231</TotalTime>
  <Words>1334</Words>
  <Application>Microsoft Office PowerPoint</Application>
  <PresentationFormat>Widescreen</PresentationFormat>
  <Paragraphs>92</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Objektno orijentirano programiranje</vt:lpstr>
      <vt:lpstr>Uvod </vt:lpstr>
      <vt:lpstr>Klasa i objekt</vt:lpstr>
      <vt:lpstr>Klasa i objekt</vt:lpstr>
      <vt:lpstr>Private i public</vt:lpstr>
      <vt:lpstr>Konstruktor</vt:lpstr>
      <vt:lpstr>Nasljeđivanje</vt:lpstr>
      <vt:lpstr>Nasljeđivanje</vt:lpstr>
      <vt:lpstr>stdClass </vt:lpstr>
      <vt:lpstr>Hvala na pažnji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znanstveni laboratorij</dc:title>
  <dc:creator>Pc</dc:creator>
  <cp:lastModifiedBy>M</cp:lastModifiedBy>
  <cp:revision>58</cp:revision>
  <dcterms:created xsi:type="dcterms:W3CDTF">2016-03-18T08:07:10Z</dcterms:created>
  <dcterms:modified xsi:type="dcterms:W3CDTF">2016-08-07T23:47:02Z</dcterms:modified>
</cp:coreProperties>
</file>